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79" r:id="rId2"/>
    <p:sldId id="355" r:id="rId3"/>
    <p:sldId id="381" r:id="rId4"/>
    <p:sldId id="327" r:id="rId5"/>
    <p:sldId id="348" r:id="rId6"/>
    <p:sldId id="353" r:id="rId7"/>
    <p:sldId id="350" r:id="rId8"/>
    <p:sldId id="371" r:id="rId9"/>
    <p:sldId id="351" r:id="rId10"/>
    <p:sldId id="370" r:id="rId11"/>
    <p:sldId id="352" r:id="rId12"/>
    <p:sldId id="384" r:id="rId13"/>
    <p:sldId id="359" r:id="rId14"/>
    <p:sldId id="360" r:id="rId15"/>
    <p:sldId id="361" r:id="rId16"/>
    <p:sldId id="362" r:id="rId17"/>
    <p:sldId id="363" r:id="rId18"/>
    <p:sldId id="364" r:id="rId19"/>
    <p:sldId id="366" r:id="rId20"/>
    <p:sldId id="382" r:id="rId21"/>
    <p:sldId id="385" r:id="rId22"/>
    <p:sldId id="387" r:id="rId23"/>
    <p:sldId id="331" r:id="rId24"/>
  </p:sldIdLst>
  <p:sldSz cx="10693400" cy="7561263"/>
  <p:notesSz cx="6797675" cy="9872663"/>
  <p:custDataLst>
    <p:tags r:id="rId27"/>
  </p:custDataLst>
  <p:defaultTextStyle>
    <a:defPPr>
      <a:defRPr lang="de-DE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8F2B5C83-BB56-4344-B286-D3F0D4D1E92B}">
          <p14:sldIdLst>
            <p14:sldId id="379"/>
            <p14:sldId id="355"/>
          </p14:sldIdLst>
        </p14:section>
        <p14:section name="Inhaltsfolien" id="{2E8432FD-0EC1-AD41-98D0-05C11E19BF44}">
          <p14:sldIdLst>
            <p14:sldId id="381"/>
            <p14:sldId id="327"/>
            <p14:sldId id="348"/>
            <p14:sldId id="353"/>
            <p14:sldId id="350"/>
            <p14:sldId id="371"/>
            <p14:sldId id="351"/>
            <p14:sldId id="370"/>
            <p14:sldId id="352"/>
            <p14:sldId id="384"/>
            <p14:sldId id="359"/>
            <p14:sldId id="360"/>
            <p14:sldId id="361"/>
            <p14:sldId id="362"/>
            <p14:sldId id="363"/>
            <p14:sldId id="364"/>
            <p14:sldId id="366"/>
            <p14:sldId id="382"/>
            <p14:sldId id="385"/>
            <p14:sldId id="387"/>
          </p14:sldIdLst>
        </p14:section>
        <p14:section name="Abschlussfolien" id="{BE7606BA-3C5F-1F45-9E89-FAC1B768B51C}">
          <p14:sldIdLst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70" userDrawn="1">
          <p15:clr>
            <a:srgbClr val="A4A3A4"/>
          </p15:clr>
        </p15:guide>
        <p15:guide id="2" orient="horz" pos="4468">
          <p15:clr>
            <a:srgbClr val="A4A3A4"/>
          </p15:clr>
        </p15:guide>
        <p15:guide id="3" orient="horz" pos="226">
          <p15:clr>
            <a:srgbClr val="A4A3A4"/>
          </p15:clr>
        </p15:guide>
        <p15:guide id="4" orient="horz" pos="385">
          <p15:clr>
            <a:srgbClr val="A4A3A4"/>
          </p15:clr>
        </p15:guide>
        <p15:guide id="5" orient="horz" pos="589">
          <p15:clr>
            <a:srgbClr val="A4A3A4"/>
          </p15:clr>
        </p15:guide>
        <p15:guide id="6" orient="horz" pos="1156">
          <p15:clr>
            <a:srgbClr val="A4A3A4"/>
          </p15:clr>
        </p15:guide>
        <p15:guide id="7" orient="horz" pos="1247">
          <p15:clr>
            <a:srgbClr val="A4A3A4"/>
          </p15:clr>
        </p15:guide>
        <p15:guide id="8" orient="horz" pos="1587">
          <p15:clr>
            <a:srgbClr val="A4A3A4"/>
          </p15:clr>
        </p15:guide>
        <p15:guide id="9" orient="horz" pos="1815" userDrawn="1">
          <p15:clr>
            <a:srgbClr val="A4A3A4"/>
          </p15:clr>
        </p15:guide>
        <p15:guide id="10" orient="horz" pos="4377">
          <p15:clr>
            <a:srgbClr val="A4A3A4"/>
          </p15:clr>
        </p15:guide>
        <p15:guide id="11" pos="284">
          <p15:clr>
            <a:srgbClr val="A4A3A4"/>
          </p15:clr>
        </p15:guide>
        <p15:guide id="12" pos="6452">
          <p15:clr>
            <a:srgbClr val="A4A3A4"/>
          </p15:clr>
        </p15:guide>
        <p15:guide id="13" pos="3368">
          <p15:clr>
            <a:srgbClr val="A4A3A4"/>
          </p15:clr>
        </p15:guide>
        <p15:guide id="14" pos="3277">
          <p15:clr>
            <a:srgbClr val="A4A3A4"/>
          </p15:clr>
        </p15:guide>
        <p15:guide id="15" pos="3459">
          <p15:clr>
            <a:srgbClr val="A4A3A4"/>
          </p15:clr>
        </p15:guide>
        <p15:guide id="16" pos="4389">
          <p15:clr>
            <a:srgbClr val="A4A3A4"/>
          </p15:clr>
        </p15:guide>
        <p15:guide id="17" pos="5455">
          <p15:clr>
            <a:srgbClr val="A4A3A4"/>
          </p15:clr>
        </p15:guide>
        <p15:guide id="18" pos="8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bold, Alexandra 69" initials="RA6" lastIdx="1" clrIdx="0">
    <p:extLst>
      <p:ext uri="{19B8F6BF-5375-455C-9EA6-DF929625EA0E}">
        <p15:presenceInfo xmlns:p15="http://schemas.microsoft.com/office/powerpoint/2012/main" userId="S-1-5-21-3211964582-344376018-1599791471-101465" providerId="AD"/>
      </p:ext>
    </p:extLst>
  </p:cmAuthor>
  <p:cmAuthor id="2" name="Umbach, Alena 69" initials="UA6" lastIdx="8" clrIdx="1">
    <p:extLst>
      <p:ext uri="{19B8F6BF-5375-455C-9EA6-DF929625EA0E}">
        <p15:presenceInfo xmlns:p15="http://schemas.microsoft.com/office/powerpoint/2012/main" userId="Umbach, Alena 6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E00"/>
    <a:srgbClr val="003399"/>
    <a:srgbClr val="0033CC"/>
    <a:srgbClr val="0066FF"/>
    <a:srgbClr val="0099FF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9" autoAdjust="0"/>
    <p:restoredTop sz="94607" autoAdjust="0"/>
  </p:normalViewPr>
  <p:slideViewPr>
    <p:cSldViewPr snapToObjects="1" showGuides="1">
      <p:cViewPr varScale="1">
        <p:scale>
          <a:sx n="99" d="100"/>
          <a:sy n="99" d="100"/>
        </p:scale>
        <p:origin x="1020" y="84"/>
      </p:cViewPr>
      <p:guideLst>
        <p:guide orient="horz" pos="3470"/>
        <p:guide orient="horz" pos="4468"/>
        <p:guide orient="horz" pos="226"/>
        <p:guide orient="horz" pos="385"/>
        <p:guide orient="horz" pos="589"/>
        <p:guide orient="horz" pos="1156"/>
        <p:guide orient="horz" pos="1247"/>
        <p:guide orient="horz" pos="1587"/>
        <p:guide orient="horz" pos="1815"/>
        <p:guide orient="horz" pos="4377"/>
        <p:guide pos="284"/>
        <p:guide pos="6452"/>
        <p:guide pos="3368"/>
        <p:guide pos="3277"/>
        <p:guide pos="3459"/>
        <p:guide pos="4389"/>
        <p:guide pos="5455"/>
        <p:guide pos="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43" d="100"/>
          <a:sy n="143" d="100"/>
        </p:scale>
        <p:origin x="4448" y="208"/>
      </p:cViewPr>
      <p:guideLst>
        <p:guide orient="horz" pos="3110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192400882432199E-2"/>
          <c:y val="0.1186728083992373"/>
          <c:w val="0.96080759911756786"/>
          <c:h val="0.59090645121787511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44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44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181-4149-9867-B2EB8F01C45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181-4149-9867-B2EB8F01C45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72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72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181-4149-9867-B2EB8F01C45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181-4149-9867-B2EB8F01C45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181-4149-9867-B2EB8F01C45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181-4149-9867-B2EB8F01C45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4">
                      <a:tint val="72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72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A181-4149-9867-B2EB8F01C45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A181-4149-9867-B2EB8F01C45D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tint val="44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44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A181-4149-9867-B2EB8F01C45D}"/>
              </c:ext>
            </c:extLst>
          </c:dPt>
          <c:dLbls>
            <c:dLbl>
              <c:idx val="0"/>
              <c:layout>
                <c:manualLayout>
                  <c:x val="-3.3205002743538554E-2"/>
                  <c:y val="-1.97618043601814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Wastewater </a:t>
                    </a:r>
                  </a:p>
                  <a:p>
                    <a:r>
                      <a:rPr lang="en-US" dirty="0" smtClean="0"/>
                      <a:t>Chemistry</a:t>
                    </a:r>
                    <a:r>
                      <a:rPr lang="en-US" baseline="0" dirty="0" smtClean="0"/>
                      <a:t> </a:t>
                    </a:r>
                    <a:fld id="{9A70A796-CB06-40BC-BBD3-948515A39D60}" type="VALUE">
                      <a:rPr lang="en-US" baseline="0"/>
                      <a:pPr/>
                      <a:t>[WERT]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81-4149-9867-B2EB8F01C45D}"/>
                </c:ext>
              </c:extLst>
            </c:dLbl>
            <c:dLbl>
              <c:idx val="1"/>
              <c:layout>
                <c:manualLayout>
                  <c:x val="-1.0108240576363616E-2"/>
                  <c:y val="-1.82829012512411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Planning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 and Construction 19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81-4149-9867-B2EB8F01C45D}"/>
                </c:ext>
              </c:extLst>
            </c:dLbl>
            <c:dLbl>
              <c:idx val="2"/>
              <c:layout>
                <c:manualLayout>
                  <c:x val="0"/>
                  <c:y val="-2.58027853495123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Managing Director,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 Administration and </a:t>
                    </a:r>
                    <a:r>
                      <a:rPr lang="en-US" baseline="0" dirty="0" err="1" smtClean="0">
                        <a:solidFill>
                          <a:schemeClr val="tx1"/>
                        </a:solidFill>
                      </a:rPr>
                      <a:t>Financial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 Department 40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040491756666593"/>
                      <c:h val="9.46588664061481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181-4149-9867-B2EB8F01C45D}"/>
                </c:ext>
              </c:extLst>
            </c:dLbl>
            <c:dLbl>
              <c:idx val="3"/>
              <c:layout>
                <c:manualLayout>
                  <c:x val="0"/>
                  <c:y val="-2.814044212478806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solidFill>
                          <a:schemeClr val="tx1"/>
                        </a:solidFill>
                      </a:rPr>
                      <a:t>Electronical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Plants, Measurement and Control Technology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 38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181-4149-9867-B2EB8F01C45D}"/>
                </c:ext>
              </c:extLst>
            </c:dLbl>
            <c:dLbl>
              <c:idx val="4"/>
              <c:layout>
                <c:manualLayout>
                  <c:x val="1.2205293698568856E-2"/>
                  <c:y val="1.70768726764349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Sewerage Pipe System 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46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181-4149-9867-B2EB8F01C45D}"/>
                </c:ext>
              </c:extLst>
            </c:dLbl>
            <c:dLbl>
              <c:idx val="5"/>
              <c:layout>
                <c:manualLayout>
                  <c:x val="2.3925631857645884E-2"/>
                  <c:y val="8.292818511070473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Wastewater Treatment 66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20990452632182"/>
                      <c:h val="6.87244122474699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181-4149-9867-B2EB8F01C45D}"/>
                </c:ext>
              </c:extLst>
            </c:dLbl>
            <c:dLbl>
              <c:idx val="6"/>
              <c:layout>
                <c:manualLayout>
                  <c:x val="3.4848747745464381E-3"/>
                  <c:y val="-1.7896775611032928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Machine Technology 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42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181-4149-9867-B2EB8F01C45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181-4149-9867-B2EB8F01C45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181-4149-9867-B2EB8F01C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7"/>
                <c:pt idx="0">
                  <c:v>Abwasserchemie</c:v>
                </c:pt>
                <c:pt idx="1">
                  <c:v>Planung und Bau</c:v>
                </c:pt>
                <c:pt idx="2">
                  <c:v>Betriebsleitung, Verwaltung und kaufm. Bereich</c:v>
                </c:pt>
                <c:pt idx="3">
                  <c:v>Elektroanlagen, Mess-/ Steuer-/ Regeltechnik</c:v>
                </c:pt>
                <c:pt idx="4">
                  <c:v>Kanalbetrieb</c:v>
                </c:pt>
                <c:pt idx="5">
                  <c:v>Verfahrenstechnik</c:v>
                </c:pt>
                <c:pt idx="6">
                  <c:v>Maschinentechnik</c:v>
                </c:pt>
              </c:strCache>
            </c:strRef>
          </c:cat>
          <c:val>
            <c:numRef>
              <c:f>Tabelle1!$B$2:$B$10</c:f>
              <c:numCache>
                <c:formatCode>0</c:formatCode>
                <c:ptCount val="9"/>
                <c:pt idx="0">
                  <c:v>9</c:v>
                </c:pt>
                <c:pt idx="1">
                  <c:v>16</c:v>
                </c:pt>
                <c:pt idx="2">
                  <c:v>41</c:v>
                </c:pt>
                <c:pt idx="3">
                  <c:v>41</c:v>
                </c:pt>
                <c:pt idx="4">
                  <c:v>47</c:v>
                </c:pt>
                <c:pt idx="5">
                  <c:v>57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181-4149-9867-B2EB8F01C45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192400882432199E-2"/>
          <c:y val="0.1186728083992373"/>
          <c:w val="0.96080759911756786"/>
          <c:h val="0.59090645121787511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44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44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E7B-434E-AC3C-8D50BA9B147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E7B-434E-AC3C-8D50BA9B147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72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72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E7B-434E-AC3C-8D50BA9B147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E7B-434E-AC3C-8D50BA9B147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E7B-434E-AC3C-8D50BA9B147B}"/>
              </c:ext>
            </c:extLst>
          </c:dPt>
          <c:dPt>
            <c:idx val="5"/>
            <c:bubble3D val="0"/>
            <c:explosion val="5"/>
            <c:spPr>
              <a:gradFill rotWithShape="1">
                <a:gsLst>
                  <a:gs pos="0">
                    <a:schemeClr val="accent4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E7B-434E-AC3C-8D50BA9B147B}"/>
              </c:ext>
            </c:extLst>
          </c:dPt>
          <c:dPt>
            <c:idx val="6"/>
            <c:bubble3D val="0"/>
            <c:explosion val="5"/>
            <c:spPr>
              <a:gradFill rotWithShape="1">
                <a:gsLst>
                  <a:gs pos="0">
                    <a:schemeClr val="accent4">
                      <a:tint val="72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72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7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AE7B-434E-AC3C-8D50BA9B147B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AE7B-434E-AC3C-8D50BA9B147B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tint val="44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44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4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AE7B-434E-AC3C-8D50BA9B147B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43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4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4-AE7B-434E-AC3C-8D50BA9B147B}"/>
              </c:ext>
            </c:extLst>
          </c:dPt>
          <c:dLbls>
            <c:dLbl>
              <c:idx val="0"/>
              <c:layout>
                <c:manualLayout>
                  <c:x val="-0.16387957010235082"/>
                  <c:y val="-4.354739569999468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Sewerage fees</a:t>
                    </a:r>
                    <a:r>
                      <a:rPr lang="en-US" baseline="0" dirty="0" smtClean="0"/>
                      <a:t> 0,72%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7B-434E-AC3C-8D50BA9B147B}"/>
                </c:ext>
              </c:extLst>
            </c:dLbl>
            <c:dLbl>
              <c:idx val="1"/>
              <c:layout>
                <c:manualLayout>
                  <c:x val="-0.15120466495065452"/>
                  <c:y val="-5.30020366094588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Sludge disposal</a:t>
                    </a:r>
                    <a:r>
                      <a:rPr lang="en-US" baseline="0" dirty="0" smtClean="0"/>
                      <a:t> 1,60%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84962966229968"/>
                      <c:h val="6.74804248803272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7B-434E-AC3C-8D50BA9B147B}"/>
                </c:ext>
              </c:extLst>
            </c:dLbl>
            <c:dLbl>
              <c:idx val="2"/>
              <c:layout>
                <c:manualLayout>
                  <c:x val="-5.0805659274301392E-3"/>
                  <c:y val="-3.73757535394617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Flocculation and precipitation agents</a:t>
                    </a:r>
                    <a:r>
                      <a:rPr lang="en-US" baseline="0" dirty="0" smtClean="0"/>
                      <a:t> 1,13%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76143927315655"/>
                      <c:h val="7.54882911560551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7B-434E-AC3C-8D50BA9B147B}"/>
                </c:ext>
              </c:extLst>
            </c:dLbl>
            <c:dLbl>
              <c:idx val="3"/>
              <c:layout>
                <c:manualLayout>
                  <c:x val="8.7855382025413528E-2"/>
                  <c:y val="3.12884166252058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Electricity and gas</a:t>
                    </a:r>
                    <a:r>
                      <a:rPr lang="en-US" baseline="0" dirty="0" smtClean="0"/>
                      <a:t> 6,53%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198797164920158"/>
                      <c:h val="6.74804248803272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E7B-434E-AC3C-8D50BA9B147B}"/>
                </c:ext>
              </c:extLst>
            </c:dLbl>
            <c:dLbl>
              <c:idx val="4"/>
              <c:layout>
                <c:manualLayout>
                  <c:x val="2.9885731605810168E-2"/>
                  <c:y val="2.49216723504151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Repair and maintenance</a:t>
                    </a:r>
                    <a:r>
                      <a:rPr lang="en-US" baseline="0" dirty="0" smtClean="0"/>
                      <a:t> 12,07%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43751178859079"/>
                      <c:h val="6.74804248803272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E7B-434E-AC3C-8D50BA9B147B}"/>
                </c:ext>
              </c:extLst>
            </c:dLbl>
            <c:dLbl>
              <c:idx val="5"/>
              <c:layout>
                <c:manualLayout>
                  <c:x val="7.8471429147869646E-3"/>
                  <c:y val="2.68388808248358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Personnel costs</a:t>
                    </a:r>
                    <a:r>
                      <a:rPr lang="en-US" baseline="0" dirty="0" smtClean="0"/>
                      <a:t> </a:t>
                    </a:r>
                  </a:p>
                  <a:p>
                    <a:r>
                      <a:rPr lang="en-US" baseline="0" dirty="0" smtClean="0"/>
                      <a:t>32,18%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721012265764806"/>
                      <c:h val="9.8345051032976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E7B-434E-AC3C-8D50BA9B147B}"/>
                </c:ext>
              </c:extLst>
            </c:dLbl>
            <c:dLbl>
              <c:idx val="6"/>
              <c:layout>
                <c:manualLayout>
                  <c:x val="7.2697482942319619E-2"/>
                  <c:y val="4.217526555020456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Interest expense 9,19%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E7B-434E-AC3C-8D50BA9B147B}"/>
                </c:ext>
              </c:extLst>
            </c:dLbl>
            <c:dLbl>
              <c:idx val="7"/>
              <c:layout>
                <c:manualLayout>
                  <c:x val="-5.4621794712393487E-18"/>
                  <c:y val="4.409232307521386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u="none" strike="noStrike" kern="1200" baseline="0" dirty="0" err="1" smtClean="0">
                        <a:solidFill>
                          <a:srgbClr val="141313">
                            <a:lumMod val="75000"/>
                            <a:lumOff val="25000"/>
                          </a:srgbClr>
                        </a:solidFill>
                      </a:rPr>
                      <a:t>Depriciation</a:t>
                    </a:r>
                    <a:r>
                      <a:rPr lang="en-US" sz="1400" b="1" i="0" u="none" strike="noStrike" kern="1200" baseline="0" dirty="0" smtClean="0">
                        <a:solidFill>
                          <a:srgbClr val="141313">
                            <a:lumMod val="75000"/>
                            <a:lumOff val="25000"/>
                          </a:srgbClr>
                        </a:solidFill>
                      </a:rPr>
                      <a:t> on fixed </a:t>
                    </a:r>
                    <a:r>
                      <a:rPr lang="en-US" sz="1400" b="1" i="0" u="none" strike="noStrike" kern="1200" baseline="0" dirty="0" err="1" smtClean="0">
                        <a:solidFill>
                          <a:srgbClr val="141313">
                            <a:lumMod val="75000"/>
                            <a:lumOff val="25000"/>
                          </a:srgbClr>
                        </a:solidFill>
                      </a:rPr>
                      <a:t>assests</a:t>
                    </a:r>
                    <a:r>
                      <a:rPr lang="en-US" sz="1400" b="1" i="0" u="none" strike="noStrike" kern="1200" baseline="0" dirty="0" smtClean="0">
                        <a:solidFill>
                          <a:srgbClr val="141313">
                            <a:lumMod val="75000"/>
                            <a:lumOff val="25000"/>
                          </a:srgbClr>
                        </a:solidFill>
                      </a:rPr>
                      <a:t> </a:t>
                    </a:r>
                    <a:r>
                      <a:rPr lang="en-US" sz="1400" baseline="0" dirty="0" smtClean="0"/>
                      <a:t> 25,22%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E7B-434E-AC3C-8D50BA9B147B}"/>
                </c:ext>
              </c:extLst>
            </c:dLbl>
            <c:dLbl>
              <c:idx val="8"/>
              <c:layout>
                <c:manualLayout>
                  <c:x val="-2.5027002324405148E-2"/>
                  <c:y val="3.25899779251580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 operating costs</a:t>
                    </a:r>
                    <a:r>
                      <a:rPr lang="en-US" baseline="0" dirty="0" smtClean="0"/>
                      <a:t> 11,36%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E7B-434E-AC3C-8D50BA9B147B}"/>
                </c:ext>
              </c:extLst>
            </c:dLbl>
            <c:dLbl>
              <c:idx val="9"/>
              <c:layout>
                <c:manualLayout>
                  <c:x val="-0.11798443952933846"/>
                  <c:y val="3.83411505001859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E7B-434E-AC3C-8D50BA9B14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Abwasserabgabe</c:v>
                </c:pt>
                <c:pt idx="1">
                  <c:v>Klärschlammentsorgung</c:v>
                </c:pt>
                <c:pt idx="2">
                  <c:v>Flockungs- und Fällmittel</c:v>
                </c:pt>
                <c:pt idx="3">
                  <c:v>Strom und Gas</c:v>
                </c:pt>
                <c:pt idx="4">
                  <c:v>Reparatur und Instandhaltung</c:v>
                </c:pt>
                <c:pt idx="5">
                  <c:v>Personalkosten</c:v>
                </c:pt>
                <c:pt idx="6">
                  <c:v>Zinsaufwand</c:v>
                </c:pt>
                <c:pt idx="7">
                  <c:v>Abschreibung auf Sachanlagen</c:v>
                </c:pt>
                <c:pt idx="8">
                  <c:v>sonstige Betriebskosten</c:v>
                </c:pt>
              </c:strCache>
            </c:strRef>
          </c:cat>
          <c:val>
            <c:numRef>
              <c:f>Tabelle1!$B$2:$B$10</c:f>
              <c:numCache>
                <c:formatCode>0.00%</c:formatCode>
                <c:ptCount val="9"/>
                <c:pt idx="0">
                  <c:v>7.0000000000000001E-3</c:v>
                </c:pt>
                <c:pt idx="1">
                  <c:v>1.15E-2</c:v>
                </c:pt>
                <c:pt idx="2">
                  <c:v>1.2999999999999999E-2</c:v>
                </c:pt>
                <c:pt idx="3">
                  <c:v>4.41E-2</c:v>
                </c:pt>
                <c:pt idx="4">
                  <c:v>0.13469999999999999</c:v>
                </c:pt>
                <c:pt idx="5">
                  <c:v>0.28029999999999999</c:v>
                </c:pt>
                <c:pt idx="6">
                  <c:v>7.7799999999999994E-2</c:v>
                </c:pt>
                <c:pt idx="7">
                  <c:v>0.24460000000000001</c:v>
                </c:pt>
                <c:pt idx="8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E7B-434E-AC3C-8D50BA9B147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42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42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42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A380-4E2C-A7BC-34AE9B67D49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5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55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5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A380-4E2C-A7BC-34AE9B67D49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68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68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6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A380-4E2C-A7BC-34AE9B67D49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0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80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B-A380-4E2C-A7BC-34AE9B67D49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shade val="93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9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D-A380-4E2C-A7BC-34AE9B67D49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94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9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F-A380-4E2C-A7BC-34AE9B67D49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4">
                      <a:tint val="81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81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81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1-A380-4E2C-A7BC-34AE9B67D49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tint val="69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69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69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3-A380-4E2C-A7BC-34AE9B67D492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tint val="56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56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5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5-A380-4E2C-A7BC-34AE9B67D492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43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4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7-A380-4E2C-A7BC-34AE9B67D4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Abwasserabgabe</c:v>
                </c:pt>
                <c:pt idx="1">
                  <c:v>Klärschlammentsorgung</c:v>
                </c:pt>
                <c:pt idx="2">
                  <c:v>Flockungs- und Fällmittel</c:v>
                </c:pt>
                <c:pt idx="3">
                  <c:v>Strom und Gas</c:v>
                </c:pt>
                <c:pt idx="4">
                  <c:v>Reparatur und Instandhaltung</c:v>
                </c:pt>
                <c:pt idx="5">
                  <c:v>Personalkosten</c:v>
                </c:pt>
                <c:pt idx="6">
                  <c:v>Zinsaufwand</c:v>
                </c:pt>
                <c:pt idx="7">
                  <c:v>Abschreibung auf Sachanlagen</c:v>
                </c:pt>
                <c:pt idx="8">
                  <c:v>sonstige Betriebskosten</c:v>
                </c:pt>
              </c:strCache>
            </c:strRef>
          </c:cat>
          <c:val>
            <c:numRef>
              <c:f>Tabelle1!$C$2:$C$10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3-AE7B-434E-AC3C-8D50BA9B147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5512C6E-2DF1-4FAF-9E77-437113F432E3}" type="VALUE">
                      <a:rPr lang="en-US" smtClean="0"/>
                      <a:pPr/>
                      <a:t>[WERT]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DA-4E03-8542-F119C9A228F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73092EE-0DC5-46AC-BDCE-B689A05580E8}" type="VALUE">
                      <a:rPr lang="en-US" smtClean="0"/>
                      <a:pPr/>
                      <a:t>[WERT]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1DA-4E03-8542-F119C9A228F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E3B9B22-47C6-4F54-9917-41323B80C4C8}" type="VALUE">
                      <a:rPr lang="en-US" smtClean="0"/>
                      <a:pPr/>
                      <a:t>[WERT]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DA-4E03-8542-F119C9A228F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709CAAB-6CD4-401A-B475-A3AC1CFB5254}" type="VALUE">
                      <a:rPr lang="en-US" smtClean="0"/>
                      <a:pPr/>
                      <a:t>[WERT]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1DA-4E03-8542-F119C9A228F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1DA-4E03-8542-F119C9A228F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38531AC-7ACF-40D3-8CA7-F288AB3DEFE0}" type="VALUE">
                      <a:rPr lang="en-US" smtClean="0"/>
                      <a:pPr/>
                      <a:t>[WERT]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1DA-4E03-8542-F119C9A22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0 – 25 years</c:v>
                </c:pt>
                <c:pt idx="1">
                  <c:v>26 – 50 years</c:v>
                </c:pt>
                <c:pt idx="2">
                  <c:v>51 – 75 Jahre</c:v>
                </c:pt>
                <c:pt idx="3">
                  <c:v>76 – 100 Jahre</c:v>
                </c:pt>
                <c:pt idx="4">
                  <c:v>101 Jahre and older</c:v>
                </c:pt>
                <c:pt idx="5">
                  <c:v>Age unknown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10</c:v>
                </c:pt>
                <c:pt idx="1">
                  <c:v>23</c:v>
                </c:pt>
                <c:pt idx="2">
                  <c:v>35</c:v>
                </c:pt>
                <c:pt idx="3">
                  <c:v>7</c:v>
                </c:pt>
                <c:pt idx="4">
                  <c:v>21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A-4E03-8542-F119C9A228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1629312"/>
        <c:axId val="591631280"/>
      </c:barChart>
      <c:catAx>
        <c:axId val="5916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1631280"/>
        <c:crosses val="autoZero"/>
        <c:auto val="1"/>
        <c:lblAlgn val="ctr"/>
        <c:lblOffset val="100"/>
        <c:noMultiLvlLbl val="0"/>
      </c:catAx>
      <c:valAx>
        <c:axId val="591631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162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5-06-03T12:33:06.184" idx="5">
    <p:pos x="1977" y="2522"/>
    <p:text>Korrekter Begriff für Wärmespeicher?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5659" cy="493633"/>
          </a:xfrm>
          <a:prstGeom prst="rect">
            <a:avLst/>
          </a:prstGeom>
        </p:spPr>
        <p:txBody>
          <a:bodyPr vert="horz" lIns="90713" tIns="45357" rIns="90713" bIns="45357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8" y="5"/>
            <a:ext cx="2945659" cy="493633"/>
          </a:xfrm>
          <a:prstGeom prst="rect">
            <a:avLst/>
          </a:prstGeom>
        </p:spPr>
        <p:txBody>
          <a:bodyPr vert="horz" lIns="90713" tIns="45357" rIns="90713" bIns="45357" rtlCol="0"/>
          <a:lstStyle>
            <a:lvl1pPr algn="r">
              <a:defRPr sz="1100"/>
            </a:lvl1pPr>
          </a:lstStyle>
          <a:p>
            <a:fld id="{662FB585-9591-46FF-BA37-DBBCF403761F}" type="datetimeFigureOut">
              <a:rPr lang="de-DE" smtClean="0"/>
              <a:t>05.06.2025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9377322"/>
            <a:ext cx="2945659" cy="493633"/>
          </a:xfrm>
          <a:prstGeom prst="rect">
            <a:avLst/>
          </a:prstGeom>
        </p:spPr>
        <p:txBody>
          <a:bodyPr vert="horz" lIns="90713" tIns="45357" rIns="90713" bIns="45357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8" y="9377322"/>
            <a:ext cx="2945659" cy="493633"/>
          </a:xfrm>
          <a:prstGeom prst="rect">
            <a:avLst/>
          </a:prstGeom>
        </p:spPr>
        <p:txBody>
          <a:bodyPr vert="horz" lIns="90713" tIns="45357" rIns="90713" bIns="45357" rtlCol="0" anchor="b"/>
          <a:lstStyle>
            <a:lvl1pPr algn="r">
              <a:defRPr sz="1100"/>
            </a:lvl1pPr>
          </a:lstStyle>
          <a:p>
            <a:fld id="{CA976FF3-1212-4B4A-94EA-8813640311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29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5659" cy="493633"/>
          </a:xfrm>
          <a:prstGeom prst="rect">
            <a:avLst/>
          </a:prstGeom>
        </p:spPr>
        <p:txBody>
          <a:bodyPr vert="horz" lIns="90713" tIns="45357" rIns="90713" bIns="45357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8" y="5"/>
            <a:ext cx="2945659" cy="493633"/>
          </a:xfrm>
          <a:prstGeom prst="rect">
            <a:avLst/>
          </a:prstGeom>
        </p:spPr>
        <p:txBody>
          <a:bodyPr vert="horz" lIns="90713" tIns="45357" rIns="90713" bIns="45357" rtlCol="0"/>
          <a:lstStyle>
            <a:lvl1pPr algn="r">
              <a:defRPr sz="1100"/>
            </a:lvl1pPr>
          </a:lstStyle>
          <a:p>
            <a:fld id="{AF258C9C-0411-41D4-975B-58750C86F673}" type="datetimeFigureOut">
              <a:rPr lang="de-DE" smtClean="0"/>
              <a:t>05.06.2025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39775"/>
            <a:ext cx="52355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3" tIns="45357" rIns="90713" bIns="4535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9" y="4689519"/>
            <a:ext cx="5438140" cy="4442698"/>
          </a:xfrm>
          <a:prstGeom prst="rect">
            <a:avLst/>
          </a:prstGeom>
        </p:spPr>
        <p:txBody>
          <a:bodyPr vert="horz" lIns="90713" tIns="45357" rIns="90713" bIns="4535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377322"/>
            <a:ext cx="2945659" cy="493633"/>
          </a:xfrm>
          <a:prstGeom prst="rect">
            <a:avLst/>
          </a:prstGeom>
        </p:spPr>
        <p:txBody>
          <a:bodyPr vert="horz" lIns="90713" tIns="45357" rIns="90713" bIns="45357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8" y="9377322"/>
            <a:ext cx="2945659" cy="493633"/>
          </a:xfrm>
          <a:prstGeom prst="rect">
            <a:avLst/>
          </a:prstGeom>
        </p:spPr>
        <p:txBody>
          <a:bodyPr vert="horz" lIns="90713" tIns="45357" rIns="90713" bIns="45357" rtlCol="0" anchor="b"/>
          <a:lstStyle>
            <a:lvl1pPr algn="r">
              <a:defRPr sz="1100"/>
            </a:lvl1pPr>
          </a:lstStyle>
          <a:p>
            <a:fld id="{B56D56F4-6C68-4531-ABFA-6D4BAEEB1C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6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03893"/>
            <a:ext cx="10693400" cy="5097017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594172" y="540271"/>
            <a:ext cx="3240000" cy="3240000"/>
          </a:xfrm>
          <a:solidFill>
            <a:schemeClr val="accent1">
              <a:alpha val="95000"/>
            </a:schemeClr>
          </a:solidFill>
        </p:spPr>
        <p:txBody>
          <a:bodyPr lIns="180000" tIns="180000" rIns="180000" bIns="180000">
            <a:noAutofit/>
          </a:bodyPr>
          <a:lstStyle>
            <a:lvl1pPr algn="l">
              <a:defRPr sz="1600" b="0" kern="1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HEADLINE IN VERSALIEN EINFÜGEN!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SEKUNDÄRFARBEN DÜRFEN VERWENDET WERDEN.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 DES QUADRATS DARF VERÄNDERT WERDEN.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1979613"/>
            <a:ext cx="9791700" cy="53975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Mastertext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6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50850" y="2879725"/>
            <a:ext cx="9791700" cy="4068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1979613"/>
            <a:ext cx="9791700" cy="53975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Mastertext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0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50850" y="2879725"/>
            <a:ext cx="4751388" cy="40687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1979613"/>
            <a:ext cx="9791700" cy="53975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Mastertext zweizeilig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5491163" y="2879725"/>
            <a:ext cx="4751387" cy="40687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25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Spalte -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50850" y="1979613"/>
            <a:ext cx="6516688" cy="4968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4"/>
          </p:nvPr>
        </p:nvSpPr>
        <p:spPr>
          <a:xfrm>
            <a:off x="7542550" y="1979613"/>
            <a:ext cx="2700000" cy="27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08000" tIns="108000" rIns="108000" bIns="108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10000"/>
              </a:lnSpc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14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wasserturm Kopie Kopi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33862" r="75208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66" r="19572"/>
          <a:stretch/>
        </p:blipFill>
        <p:spPr>
          <a:xfrm>
            <a:off x="6426820" y="747522"/>
            <a:ext cx="4462278" cy="5475554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2" y="1203893"/>
            <a:ext cx="10693398" cy="5019183"/>
          </a:xfrm>
          <a:prstGeom prst="rect">
            <a:avLst/>
          </a:prstGeom>
          <a:solidFill>
            <a:srgbClr val="C90000">
              <a:alpha val="95000"/>
            </a:srgbClr>
          </a:solidFill>
          <a:ln>
            <a:solidFill>
              <a:srgbClr val="C9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spcCol="0" rtlCol="0" anchor="ctr"/>
          <a:lstStyle/>
          <a:p>
            <a:pPr algn="ctr"/>
            <a:r>
              <a:rPr lang="de-DE" dirty="0" smtClean="0">
                <a:solidFill>
                  <a:schemeClr val="accent1"/>
                </a:solidFill>
              </a:rPr>
              <a:t>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58501" y="3312579"/>
            <a:ext cx="7872426" cy="1044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Vielen dank für ihre </a:t>
            </a:r>
            <a:r>
              <a:rPr lang="de-DE" dirty="0" err="1" smtClean="0"/>
              <a:t>aufmerksamkeit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7" y="6732959"/>
            <a:ext cx="2563367" cy="61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92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wasserturm Kopie Kopi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33862" r="75208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66" r="19572"/>
          <a:stretch/>
        </p:blipFill>
        <p:spPr>
          <a:xfrm>
            <a:off x="6426820" y="747522"/>
            <a:ext cx="4462278" cy="5475554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2" y="1203893"/>
            <a:ext cx="10693398" cy="5019183"/>
          </a:xfrm>
          <a:prstGeom prst="rect">
            <a:avLst/>
          </a:prstGeom>
          <a:solidFill>
            <a:srgbClr val="C90000">
              <a:alpha val="95000"/>
            </a:srgbClr>
          </a:solidFill>
          <a:ln>
            <a:solidFill>
              <a:srgbClr val="C9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spcCol="0" rtlCol="0" anchor="ctr"/>
          <a:lstStyle/>
          <a:p>
            <a:pPr algn="ctr"/>
            <a:r>
              <a:rPr lang="de-DE" dirty="0" smtClean="0">
                <a:solidFill>
                  <a:schemeClr val="accent1"/>
                </a:solidFill>
              </a:rPr>
              <a:t>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50850" y="4418013"/>
            <a:ext cx="4751387" cy="1126814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FFFFFE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1300"/>
            </a:lvl2pPr>
            <a:lvl3pPr marL="0" indent="0">
              <a:buNone/>
              <a:defRPr sz="1300"/>
            </a:lvl3pPr>
            <a:lvl4pPr marL="0" indent="0">
              <a:buNone/>
              <a:defRPr sz="1300"/>
            </a:lvl4pPr>
            <a:lvl5pPr marL="0" indent="0">
              <a:buNone/>
              <a:defRPr sz="130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460375" y="1908423"/>
            <a:ext cx="4741862" cy="21602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E"/>
                </a:solidFill>
              </a:defRPr>
            </a:lvl1pPr>
          </a:lstStyle>
          <a:p>
            <a:pPr lvl="0"/>
            <a:r>
              <a:rPr lang="de-DE" dirty="0" smtClean="0"/>
              <a:t>Impressum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693400" cy="7669062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 hasCustomPrompt="1"/>
          </p:nvPr>
        </p:nvSpPr>
        <p:spPr>
          <a:xfrm>
            <a:off x="594172" y="540271"/>
            <a:ext cx="3240000" cy="3240000"/>
          </a:xfrm>
          <a:solidFill>
            <a:schemeClr val="accent1">
              <a:alpha val="95000"/>
            </a:schemeClr>
          </a:solidFill>
        </p:spPr>
        <p:txBody>
          <a:bodyPr lIns="180000" tIns="180000" rIns="180000" bIns="180000">
            <a:noAutofit/>
          </a:bodyPr>
          <a:lstStyle>
            <a:lvl1pPr algn="l">
              <a:defRPr sz="1600" b="0" kern="1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HEADLINE IN VERSALIEN EINFÜGEN!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SEKUNDÄRFARBEN DÜRFEN VERWENDET WERDEN.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POSITION DES QUADRATS DARF VERÄNDERT WERDEN.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9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wasserturm Kopie Kopi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33862" r="75208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66" r="19572"/>
          <a:stretch/>
        </p:blipFill>
        <p:spPr>
          <a:xfrm>
            <a:off x="7454043" y="2160451"/>
            <a:ext cx="2842098" cy="348747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2" y="2160451"/>
            <a:ext cx="10693398" cy="348656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spcCol="0" rtlCol="0" anchor="ctr"/>
          <a:lstStyle/>
          <a:p>
            <a:pPr algn="ctr"/>
            <a:r>
              <a:rPr lang="de-DE" dirty="0" smtClean="0">
                <a:solidFill>
                  <a:schemeClr val="accent1"/>
                </a:solidFill>
              </a:rPr>
              <a:t>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7676" y="3131936"/>
            <a:ext cx="7872426" cy="1044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KAPITELFOLIE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7676" y="2663936"/>
            <a:ext cx="7872426" cy="360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E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piteltren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594172" y="1"/>
            <a:ext cx="10099228" cy="6120890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6" name="Titel 3"/>
          <p:cNvSpPr>
            <a:spLocks noGrp="1"/>
          </p:cNvSpPr>
          <p:nvPr>
            <p:ph type="title" hasCustomPrompt="1"/>
          </p:nvPr>
        </p:nvSpPr>
        <p:spPr>
          <a:xfrm>
            <a:off x="1278248" y="4069023"/>
            <a:ext cx="3240000" cy="3240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180000" tIns="180000" rIns="180000" bIns="180000">
            <a:noAutofit/>
          </a:bodyPr>
          <a:lstStyle>
            <a:lvl1pPr algn="l">
              <a:defRPr sz="1600" b="0" kern="1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KAPITELFOLIE TEXT MIT INFO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693400" cy="3204566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12"/>
          </p:nvPr>
        </p:nvSpPr>
        <p:spPr>
          <a:xfrm>
            <a:off x="450850" y="4270577"/>
            <a:ext cx="9791700" cy="26779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Titel 3"/>
          <p:cNvSpPr>
            <a:spLocks noGrp="1"/>
          </p:cNvSpPr>
          <p:nvPr>
            <p:ph type="title" hasCustomPrompt="1"/>
          </p:nvPr>
        </p:nvSpPr>
        <p:spPr>
          <a:xfrm>
            <a:off x="450156" y="497572"/>
            <a:ext cx="3240000" cy="3240000"/>
          </a:xfrm>
          <a:solidFill>
            <a:schemeClr val="accent1">
              <a:alpha val="95000"/>
            </a:schemeClr>
          </a:solidFill>
        </p:spPr>
        <p:txBody>
          <a:bodyPr lIns="180000" tIns="180000" rIns="180000" bIns="180000">
            <a:noAutofit/>
          </a:bodyPr>
          <a:lstStyle>
            <a:lvl1pPr algn="l">
              <a:defRPr sz="1600" b="0" kern="1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mtClean="0"/>
              <a:t>HEADERFOLIE MIT TEXT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03893"/>
            <a:ext cx="10693400" cy="5097017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 hasCustomPrompt="1"/>
          </p:nvPr>
        </p:nvSpPr>
        <p:spPr>
          <a:xfrm>
            <a:off x="594173" y="467569"/>
            <a:ext cx="2916323" cy="5185270"/>
          </a:xfrm>
          <a:solidFill>
            <a:schemeClr val="accent1">
              <a:alpha val="95000"/>
            </a:schemeClr>
          </a:solidFill>
        </p:spPr>
        <p:txBody>
          <a:bodyPr lIns="180000" tIns="180000" rIns="180000" bIns="180000">
            <a:noAutofit/>
          </a:bodyPr>
          <a:lstStyle>
            <a:lvl1pPr algn="l">
              <a:defRPr sz="1600" b="0" kern="120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HEADLINE EINFÜGEN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SEKUNDÄRFARBEN DÜRFEN VERWENDET WERDEN.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eader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693400" cy="7561262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594173" y="0"/>
            <a:ext cx="2916323" cy="6912718"/>
          </a:xfrm>
          <a:solidFill>
            <a:schemeClr val="accent1">
              <a:alpha val="95000"/>
            </a:schemeClr>
          </a:solidFill>
        </p:spPr>
        <p:txBody>
          <a:bodyPr lIns="180000" tIns="612000" rIns="180000" bIns="180000">
            <a:noAutofit/>
          </a:bodyPr>
          <a:lstStyle>
            <a:lvl1pPr algn="l">
              <a:defRPr sz="1600" b="0" kern="120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HEADLINE EINFÜGEN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SEKUNDÄRFARBEN DÜRFEN VERWENDET WERDEN.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Header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693400" cy="7561262"/>
          </a:xfr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</p:spPr>
        <p:txBody>
          <a:bodyPr/>
          <a:lstStyle>
            <a:lvl1pPr marL="0" indent="0" algn="ctr">
              <a:lnSpc>
                <a:spcPct val="300000"/>
              </a:lnSpc>
              <a:buNone/>
              <a:defRPr i="0" baseline="0"/>
            </a:lvl1pPr>
          </a:lstStyle>
          <a:p>
            <a:r>
              <a:rPr lang="de-DE" dirty="0" smtClean="0"/>
              <a:t>                                                                 Schraffierte Fläche durch Bild ersetzen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7542550" y="4464958"/>
            <a:ext cx="2700000" cy="270000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txBody>
          <a:bodyPr vert="horz" wrap="square" lIns="108000" tIns="108000" rIns="108000" bIns="108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10000"/>
              </a:lnSpc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9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platzhalter 17"/>
          <p:cNvSpPr>
            <a:spLocks noGrp="1"/>
          </p:cNvSpPr>
          <p:nvPr>
            <p:ph type="title"/>
          </p:nvPr>
        </p:nvSpPr>
        <p:spPr>
          <a:xfrm>
            <a:off x="450850" y="935038"/>
            <a:ext cx="9791700" cy="9001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idx="1"/>
          </p:nvPr>
        </p:nvSpPr>
        <p:spPr>
          <a:xfrm>
            <a:off x="450851" y="1979613"/>
            <a:ext cx="9793054" cy="477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450156" y="7164958"/>
            <a:ext cx="1152128" cy="1440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80B8-803C-4AB6-A8AE-01828F490E6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8" y="7097751"/>
            <a:ext cx="1955072" cy="21099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7" y="6732959"/>
            <a:ext cx="2563367" cy="61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45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58" r:id="rId3"/>
    <p:sldLayoutId id="2147483676" r:id="rId4"/>
    <p:sldLayoutId id="2147483677" r:id="rId5"/>
    <p:sldLayoutId id="2147483672" r:id="rId6"/>
    <p:sldLayoutId id="2147483678" r:id="rId7"/>
    <p:sldLayoutId id="2147483679" r:id="rId8"/>
    <p:sldLayoutId id="2147483671" r:id="rId9"/>
    <p:sldLayoutId id="2147483667" r:id="rId10"/>
    <p:sldLayoutId id="2147483653" r:id="rId11"/>
    <p:sldLayoutId id="2147483651" r:id="rId12"/>
    <p:sldLayoutId id="2147483655" r:id="rId13"/>
    <p:sldLayoutId id="2147483660" r:id="rId14"/>
    <p:sldLayoutId id="214748366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43056" rtl="0" eaLnBrk="1" latinLnBrk="0" hangingPunct="1">
        <a:spcBef>
          <a:spcPct val="0"/>
        </a:spcBef>
        <a:buNone/>
        <a:defRPr sz="24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2563" algn="l" defTabSz="1043056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2563" algn="l" defTabSz="1043056" rtl="0" eaLnBrk="1" latinLnBrk="0" hangingPunct="1">
        <a:lnSpc>
          <a:spcPct val="110000"/>
        </a:lnSpc>
        <a:spcBef>
          <a:spcPts val="600"/>
        </a:spcBef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2563" algn="l" defTabSz="1043056" rtl="0" eaLnBrk="1" latinLnBrk="0" hangingPunct="1">
        <a:lnSpc>
          <a:spcPct val="110000"/>
        </a:lnSpc>
        <a:spcBef>
          <a:spcPts val="600"/>
        </a:spcBef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2563" algn="l" defTabSz="1043056" rtl="0" eaLnBrk="1" latinLnBrk="0" hangingPunct="1">
        <a:lnSpc>
          <a:spcPct val="110000"/>
        </a:lnSpc>
        <a:spcBef>
          <a:spcPts val="600"/>
        </a:spcBef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2563" algn="l" defTabSz="1043056" rtl="0" eaLnBrk="1" latinLnBrk="0" hangingPunct="1">
        <a:lnSpc>
          <a:spcPct val="110000"/>
        </a:lnSpc>
        <a:spcBef>
          <a:spcPts val="600"/>
        </a:spcBef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stadtentwaesserung@mannheim.de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t="175" r="-10" b="5148"/>
          <a:stretch/>
        </p:blipFill>
        <p:spPr>
          <a:xfrm>
            <a:off x="0" y="1260352"/>
            <a:ext cx="5346000" cy="51125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5" r="222" b="6557"/>
          <a:stretch/>
        </p:blipFill>
        <p:spPr>
          <a:xfrm>
            <a:off x="5336760" y="1260351"/>
            <a:ext cx="5356639" cy="5112567"/>
          </a:xfrm>
          <a:prstGeom prst="rect">
            <a:avLst/>
          </a:prstGeom>
        </p:spPr>
      </p:pic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6930876" y="3960651"/>
            <a:ext cx="3240000" cy="3240000"/>
          </a:xfrm>
        </p:spPr>
        <p:txBody>
          <a:bodyPr/>
          <a:lstStyle/>
          <a:p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EBS MANNHEIM – </a:t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WASTEWATER</a:t>
            </a:r>
            <a:br>
              <a:rPr lang="de-DE" sz="1800" dirty="0" smtClean="0"/>
            </a:br>
            <a:r>
              <a:rPr lang="de-DE" sz="1800" dirty="0" smtClean="0"/>
              <a:t>DEPARTMENT CITY OF</a:t>
            </a:r>
            <a:br>
              <a:rPr lang="de-DE" sz="1800" dirty="0" smtClean="0"/>
            </a:br>
            <a:r>
              <a:rPr lang="de-DE" sz="1800" dirty="0" smtClean="0"/>
              <a:t>MANNHEIM</a:t>
            </a:r>
            <a:endParaRPr lang="de-DE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80" y="269353"/>
            <a:ext cx="2563367" cy="61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0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935038"/>
            <a:ext cx="9791700" cy="505333"/>
          </a:xfrm>
        </p:spPr>
        <p:txBody>
          <a:bodyPr>
            <a:normAutofit fontScale="90000"/>
          </a:bodyPr>
          <a:lstStyle/>
          <a:p>
            <a:r>
              <a:rPr lang="de-DE" sz="2800" b="1" dirty="0" err="1"/>
              <a:t>Expense</a:t>
            </a:r>
            <a:r>
              <a:rPr lang="de-DE" sz="2800" b="1" dirty="0"/>
              <a:t> </a:t>
            </a:r>
            <a:r>
              <a:rPr lang="de-DE" sz="2800" b="1" dirty="0" err="1"/>
              <a:t>distribution</a:t>
            </a:r>
            <a:r>
              <a:rPr lang="de-DE" altLang="de-DE" dirty="0">
                <a:ea typeface="ヒラギノ角ゴ Pro W3" pitchFamily="1" charset="-128"/>
              </a:rPr>
              <a:t/>
            </a:r>
            <a:br>
              <a:rPr lang="de-DE" altLang="de-DE" dirty="0">
                <a:ea typeface="ヒラギノ角ゴ Pro W3" pitchFamily="1" charset="-128"/>
              </a:rPr>
            </a:br>
            <a:endParaRPr lang="de-DE" b="1" cap="none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10</a:t>
            </a:fld>
            <a:endParaRPr lang="de-DE"/>
          </a:p>
        </p:txBody>
      </p:sp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3259217072"/>
              </p:ext>
            </p:extLst>
          </p:nvPr>
        </p:nvGraphicFramePr>
        <p:xfrm>
          <a:off x="-161912" y="1764407"/>
          <a:ext cx="1065649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96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Sewerage</a:t>
            </a:r>
            <a:r>
              <a:rPr lang="de-DE" b="1" dirty="0"/>
              <a:t> </a:t>
            </a:r>
            <a:r>
              <a:rPr lang="de-DE" b="1" dirty="0" err="1"/>
              <a:t>disposal</a:t>
            </a:r>
            <a:r>
              <a:rPr lang="de-DE" b="1" dirty="0"/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450850" y="1980431"/>
            <a:ext cx="9791700" cy="406876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de-DE" sz="1600" dirty="0" err="1">
                <a:solidFill>
                  <a:schemeClr val="bg2"/>
                </a:solidFill>
              </a:rPr>
              <a:t>Sewerage</a:t>
            </a:r>
            <a:r>
              <a:rPr lang="de-DE" sz="1600" dirty="0">
                <a:solidFill>
                  <a:schemeClr val="bg2"/>
                </a:solidFill>
              </a:rPr>
              <a:t> </a:t>
            </a:r>
            <a:r>
              <a:rPr lang="de-DE" sz="1600" dirty="0" err="1">
                <a:solidFill>
                  <a:schemeClr val="bg2"/>
                </a:solidFill>
              </a:rPr>
              <a:t>system</a:t>
            </a:r>
            <a:r>
              <a:rPr lang="de-DE" sz="1600" dirty="0">
                <a:solidFill>
                  <a:schemeClr val="bg2"/>
                </a:solidFill>
              </a:rPr>
              <a:t> </a:t>
            </a:r>
            <a:r>
              <a:rPr lang="de-DE" sz="1600" dirty="0" err="1">
                <a:solidFill>
                  <a:schemeClr val="bg2"/>
                </a:solidFill>
              </a:rPr>
              <a:t>length</a:t>
            </a:r>
            <a:endParaRPr lang="de-DE" sz="1600" dirty="0">
              <a:solidFill>
                <a:schemeClr val="bg2"/>
              </a:solidFill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/>
              <a:t>842 km </a:t>
            </a:r>
            <a:r>
              <a:rPr lang="de-DE" sz="1600" dirty="0" err="1">
                <a:solidFill>
                  <a:schemeClr val="bg2"/>
                </a:solidFill>
              </a:rPr>
              <a:t>under</a:t>
            </a:r>
            <a:r>
              <a:rPr lang="de-DE" sz="1600" dirty="0">
                <a:solidFill>
                  <a:schemeClr val="bg2"/>
                </a:solidFill>
              </a:rPr>
              <a:t> </a:t>
            </a:r>
            <a:r>
              <a:rPr lang="de-DE" sz="1600" dirty="0" err="1">
                <a:solidFill>
                  <a:schemeClr val="bg2"/>
                </a:solidFill>
              </a:rPr>
              <a:t>the</a:t>
            </a:r>
            <a:r>
              <a:rPr lang="de-DE" sz="1600" dirty="0">
                <a:solidFill>
                  <a:schemeClr val="bg2"/>
                </a:solidFill>
              </a:rPr>
              <a:t> </a:t>
            </a:r>
            <a:r>
              <a:rPr lang="de-DE" sz="1600" dirty="0" err="1">
                <a:solidFill>
                  <a:schemeClr val="bg2"/>
                </a:solidFill>
              </a:rPr>
              <a:t>responsibility</a:t>
            </a:r>
            <a:r>
              <a:rPr lang="de-DE" sz="1600" dirty="0">
                <a:solidFill>
                  <a:schemeClr val="bg2"/>
                </a:solidFill>
              </a:rPr>
              <a:t> </a:t>
            </a:r>
            <a:r>
              <a:rPr lang="de-DE" sz="1600" dirty="0" err="1">
                <a:solidFill>
                  <a:schemeClr val="bg2"/>
                </a:solidFill>
              </a:rPr>
              <a:t>of</a:t>
            </a:r>
            <a:r>
              <a:rPr lang="de-DE" sz="1600" dirty="0">
                <a:solidFill>
                  <a:schemeClr val="bg2"/>
                </a:solidFill>
              </a:rPr>
              <a:t> EBS Mannheim</a:t>
            </a:r>
          </a:p>
          <a:p>
            <a:pPr>
              <a:defRPr/>
            </a:pPr>
            <a:endParaRPr lang="de-DE" sz="1600" dirty="0"/>
          </a:p>
          <a:p>
            <a:pPr>
              <a:spcBef>
                <a:spcPts val="300"/>
              </a:spcBef>
              <a:defRPr/>
            </a:pPr>
            <a:r>
              <a:rPr lang="de-DE" sz="1600" dirty="0"/>
              <a:t>Year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sewerage</a:t>
            </a:r>
            <a:r>
              <a:rPr lang="de-DE" sz="1600" dirty="0"/>
              <a:t> </a:t>
            </a:r>
            <a:r>
              <a:rPr lang="de-DE" sz="1600" dirty="0" err="1"/>
              <a:t>system</a:t>
            </a:r>
            <a:r>
              <a:rPr lang="de-DE" sz="1600" dirty="0"/>
              <a:t> </a:t>
            </a:r>
            <a:r>
              <a:rPr lang="de-DE" sz="1600" dirty="0" err="1"/>
              <a:t>construction</a:t>
            </a:r>
            <a:endParaRPr lang="de-DE" sz="1600" dirty="0"/>
          </a:p>
          <a:p>
            <a:pPr>
              <a:spcBef>
                <a:spcPts val="300"/>
              </a:spcBef>
              <a:defRPr/>
            </a:pPr>
            <a:r>
              <a:rPr lang="de-DE" sz="1600" dirty="0" err="1" smtClean="0"/>
              <a:t>since</a:t>
            </a:r>
            <a:r>
              <a:rPr lang="de-DE" sz="1600" dirty="0" smtClean="0"/>
              <a:t> 1876</a:t>
            </a:r>
            <a:endParaRPr lang="de-DE" sz="1600" dirty="0"/>
          </a:p>
          <a:p>
            <a:pPr>
              <a:defRPr/>
            </a:pPr>
            <a:endParaRPr lang="de-DE" sz="1600" dirty="0"/>
          </a:p>
          <a:p>
            <a:pPr>
              <a:spcBef>
                <a:spcPts val="300"/>
              </a:spcBef>
              <a:defRPr/>
            </a:pPr>
            <a:r>
              <a:rPr lang="de-DE" sz="1600" dirty="0" err="1" smtClean="0"/>
              <a:t>Sewer</a:t>
            </a:r>
            <a:r>
              <a:rPr lang="de-DE" sz="1600" dirty="0" smtClean="0"/>
              <a:t> </a:t>
            </a:r>
            <a:r>
              <a:rPr lang="de-DE" sz="1600" dirty="0" err="1" smtClean="0"/>
              <a:t>section</a:t>
            </a:r>
            <a:endParaRPr lang="de-DE" sz="1600" dirty="0"/>
          </a:p>
          <a:p>
            <a:pPr>
              <a:spcBef>
                <a:spcPts val="300"/>
              </a:spcBef>
              <a:defRPr/>
            </a:pPr>
            <a:r>
              <a:rPr lang="de-DE" sz="1600" dirty="0" smtClean="0"/>
              <a:t>250 </a:t>
            </a:r>
            <a:r>
              <a:rPr lang="de-DE" sz="1600" dirty="0">
                <a:solidFill>
                  <a:schemeClr val="bg2"/>
                </a:solidFill>
              </a:rPr>
              <a:t>–</a:t>
            </a:r>
            <a:r>
              <a:rPr lang="de-DE" sz="1600" dirty="0" smtClean="0"/>
              <a:t> </a:t>
            </a:r>
            <a:r>
              <a:rPr lang="de-DE" sz="1600" dirty="0"/>
              <a:t>5.200 mm</a:t>
            </a:r>
          </a:p>
          <a:p>
            <a:pPr>
              <a:defRPr/>
            </a:pPr>
            <a:endParaRPr lang="de-DE" sz="1600" dirty="0"/>
          </a:p>
          <a:p>
            <a:pPr>
              <a:spcBef>
                <a:spcPts val="300"/>
              </a:spcBef>
              <a:defRPr/>
            </a:pPr>
            <a:r>
              <a:rPr lang="de-DE" sz="1600" dirty="0" err="1">
                <a:solidFill>
                  <a:schemeClr val="bg2"/>
                </a:solidFill>
              </a:rPr>
              <a:t>Canalized</a:t>
            </a:r>
            <a:r>
              <a:rPr lang="de-DE" sz="1600" dirty="0">
                <a:solidFill>
                  <a:schemeClr val="bg2"/>
                </a:solidFill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</a:rPr>
              <a:t>area</a:t>
            </a:r>
            <a:r>
              <a:rPr lang="de-DE" sz="1600" dirty="0" smtClean="0">
                <a:solidFill>
                  <a:schemeClr val="bg2"/>
                </a:solidFill>
              </a:rPr>
              <a:t> </a:t>
            </a:r>
          </a:p>
          <a:p>
            <a:pPr>
              <a:spcBef>
                <a:spcPts val="300"/>
              </a:spcBef>
              <a:defRPr/>
            </a:pPr>
            <a:r>
              <a:rPr lang="de-DE" sz="1600" dirty="0" err="1" smtClean="0"/>
              <a:t>approx</a:t>
            </a:r>
            <a:r>
              <a:rPr lang="de-DE" sz="1600" dirty="0" smtClean="0"/>
              <a:t>. </a:t>
            </a:r>
            <a:r>
              <a:rPr lang="de-DE" sz="1600" dirty="0"/>
              <a:t>7.100 ha</a:t>
            </a:r>
          </a:p>
          <a:p>
            <a:pPr>
              <a:defRPr/>
            </a:pPr>
            <a:endParaRPr lang="de-DE" sz="1600" dirty="0"/>
          </a:p>
          <a:p>
            <a:pPr>
              <a:spcBef>
                <a:spcPts val="300"/>
              </a:spcBef>
              <a:defRPr/>
            </a:pPr>
            <a:r>
              <a:rPr lang="de-DE" sz="1600" dirty="0">
                <a:solidFill>
                  <a:schemeClr val="bg2"/>
                </a:solidFill>
              </a:rPr>
              <a:t>Connection </a:t>
            </a:r>
            <a:r>
              <a:rPr lang="de-DE" sz="1600" dirty="0" err="1">
                <a:solidFill>
                  <a:schemeClr val="bg2"/>
                </a:solidFill>
              </a:rPr>
              <a:t>to</a:t>
            </a:r>
            <a:r>
              <a:rPr lang="de-DE" sz="1600" dirty="0">
                <a:solidFill>
                  <a:schemeClr val="bg2"/>
                </a:solidFill>
              </a:rPr>
              <a:t> </a:t>
            </a:r>
            <a:r>
              <a:rPr lang="de-DE" sz="1600" dirty="0" err="1">
                <a:solidFill>
                  <a:schemeClr val="bg2"/>
                </a:solidFill>
              </a:rPr>
              <a:t>sewerage</a:t>
            </a:r>
            <a:r>
              <a:rPr lang="de-DE" sz="1600" dirty="0">
                <a:solidFill>
                  <a:schemeClr val="bg2"/>
                </a:solidFill>
              </a:rPr>
              <a:t> </a:t>
            </a:r>
            <a:r>
              <a:rPr lang="de-DE" sz="1600" dirty="0" err="1">
                <a:solidFill>
                  <a:schemeClr val="bg2"/>
                </a:solidFill>
              </a:rPr>
              <a:t>system</a:t>
            </a:r>
            <a:endParaRPr lang="de-DE" sz="1600" dirty="0">
              <a:solidFill>
                <a:schemeClr val="bg2"/>
              </a:solidFill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/>
              <a:t>99,9 </a:t>
            </a:r>
            <a:r>
              <a:rPr lang="de-DE" sz="1600" dirty="0"/>
              <a:t>%</a:t>
            </a:r>
          </a:p>
          <a:p>
            <a:pPr>
              <a:spcBef>
                <a:spcPct val="0"/>
              </a:spcBef>
            </a:pPr>
            <a:endParaRPr lang="de-DE" altLang="de-DE" sz="1600" dirty="0">
              <a:ea typeface="ヒラギノ角ゴ Pro W3" pitchFamily="1" charset="-128"/>
            </a:endParaRPr>
          </a:p>
          <a:p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56" y="2813873"/>
            <a:ext cx="2978146" cy="4104456"/>
          </a:xfrm>
          <a:prstGeom prst="rect">
            <a:avLst/>
          </a:prstGeom>
          <a:ln w="9525">
            <a:solidFill>
              <a:schemeClr val="bg2">
                <a:lumMod val="50000"/>
                <a:lumOff val="50000"/>
              </a:schemeClr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35" b="7500"/>
          <a:stretch/>
        </p:blipFill>
        <p:spPr>
          <a:xfrm>
            <a:off x="5958769" y="347769"/>
            <a:ext cx="4283782" cy="2962667"/>
          </a:xfrm>
          <a:prstGeom prst="rect">
            <a:avLst/>
          </a:prstGeom>
          <a:ln w="9525">
            <a:solidFill>
              <a:schemeClr val="bg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615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Age </a:t>
            </a:r>
            <a:r>
              <a:rPr lang="de-DE" b="1" dirty="0" err="1"/>
              <a:t>structure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sewers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12</a:t>
            </a:fld>
            <a:endParaRPr lang="de-DE"/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1112458054"/>
              </p:ext>
            </p:extLst>
          </p:nvPr>
        </p:nvGraphicFramePr>
        <p:xfrm>
          <a:off x="1465649" y="1548383"/>
          <a:ext cx="7762102" cy="517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Sewerage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r>
              <a:rPr lang="de-DE" b="1" dirty="0" smtClean="0"/>
              <a:t> </a:t>
            </a:r>
            <a:r>
              <a:rPr lang="de-DE" b="1" dirty="0" err="1" smtClean="0"/>
              <a:t>inspecton</a:t>
            </a:r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-2" r="1207" b="803"/>
          <a:stretch>
            <a:fillRect/>
          </a:stretch>
        </p:blipFill>
        <p:spPr bwMode="auto">
          <a:xfrm>
            <a:off x="453441" y="3780631"/>
            <a:ext cx="2979738" cy="2470150"/>
          </a:xfrm>
          <a:prstGeom prst="rect">
            <a:avLst/>
          </a:prstGeom>
          <a:noFill/>
          <a:ln w="9525">
            <a:solidFill>
              <a:schemeClr val="bg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/>
          <a:srcRect l="2864" r="31258"/>
          <a:stretch>
            <a:fillRect/>
          </a:stretch>
        </p:blipFill>
        <p:spPr bwMode="auto">
          <a:xfrm>
            <a:off x="5706740" y="3758406"/>
            <a:ext cx="2463800" cy="2492375"/>
          </a:xfrm>
          <a:prstGeom prst="rect">
            <a:avLst/>
          </a:prstGeom>
          <a:noFill/>
          <a:ln w="9525">
            <a:solidFill>
              <a:schemeClr val="bg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Inhaltsplatzhalter 3"/>
          <p:cNvSpPr txBox="1">
            <a:spLocks/>
          </p:cNvSpPr>
          <p:nvPr/>
        </p:nvSpPr>
        <p:spPr>
          <a:xfrm>
            <a:off x="450156" y="1979613"/>
            <a:ext cx="9217024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600" dirty="0" smtClean="0">
                <a:ea typeface="ヒラギノ角ゴ Pro W3" pitchFamily="1" charset="-128"/>
              </a:rPr>
              <a:t>Digital </a:t>
            </a:r>
            <a:r>
              <a:rPr lang="de-DE" altLang="de-DE" sz="1600" dirty="0" err="1">
                <a:ea typeface="ヒラギノ角ゴ Pro W3" pitchFamily="1" charset="-128"/>
              </a:rPr>
              <a:t>based</a:t>
            </a:r>
            <a:r>
              <a:rPr lang="de-DE" altLang="de-DE" sz="1600" dirty="0">
                <a:ea typeface="ヒラギノ角ゴ Pro W3" pitchFamily="1" charset="-128"/>
              </a:rPr>
              <a:t> on TV </a:t>
            </a:r>
            <a:r>
              <a:rPr lang="de-DE" altLang="de-DE" sz="1600" dirty="0" err="1">
                <a:ea typeface="ヒラギノ角ゴ Pro W3" pitchFamily="1" charset="-128"/>
              </a:rPr>
              <a:t>examination</a:t>
            </a:r>
            <a:r>
              <a:rPr lang="de-DE" altLang="de-DE" sz="1600" dirty="0">
                <a:ea typeface="ヒラギノ角ゴ Pro W3" pitchFamily="1" charset="-128"/>
              </a:rPr>
              <a:t> (</a:t>
            </a:r>
            <a:r>
              <a:rPr lang="de-DE" altLang="de-DE" sz="1600" dirty="0" err="1">
                <a:ea typeface="ヒラギノ角ゴ Pro W3" pitchFamily="1" charset="-128"/>
              </a:rPr>
              <a:t>since</a:t>
            </a:r>
            <a:r>
              <a:rPr lang="de-DE" altLang="de-DE" sz="1600" dirty="0">
                <a:ea typeface="ヒラギノ角ゴ Pro W3" pitchFamily="1" charset="-128"/>
              </a:rPr>
              <a:t> 1986) 	</a:t>
            </a:r>
            <a:r>
              <a:rPr lang="de-DE" altLang="de-DE" sz="1600" dirty="0" smtClean="0">
                <a:ea typeface="ヒラギノ角ゴ Pro W3" pitchFamily="1" charset="-128"/>
              </a:rPr>
              <a:t>	95 </a:t>
            </a:r>
            <a:r>
              <a:rPr lang="de-DE" altLang="de-DE" sz="1600" dirty="0">
                <a:ea typeface="ヒラギノ角ゴ Pro W3" pitchFamily="1" charset="-128"/>
              </a:rPr>
              <a:t>%</a:t>
            </a:r>
          </a:p>
          <a:p>
            <a:pPr>
              <a:spcBef>
                <a:spcPct val="0"/>
              </a:spcBef>
            </a:pP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Analog </a:t>
            </a:r>
            <a:r>
              <a:rPr lang="de-DE" altLang="de-DE" sz="1600" dirty="0" err="1">
                <a:solidFill>
                  <a:srgbClr val="000000"/>
                </a:solidFill>
                <a:ea typeface="ヒラギノ角ゴ Pro W3" pitchFamily="1" charset="-128"/>
              </a:rPr>
              <a:t>based</a:t>
            </a: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 on </a:t>
            </a:r>
            <a:r>
              <a:rPr lang="de-DE" altLang="de-DE" sz="1600" dirty="0" err="1">
                <a:solidFill>
                  <a:srgbClr val="000000"/>
                </a:solidFill>
                <a:ea typeface="ヒラギノ角ゴ Pro W3" pitchFamily="1" charset="-128"/>
              </a:rPr>
              <a:t>walking</a:t>
            </a: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ea typeface="ヒラギノ角ゴ Pro W3" pitchFamily="1" charset="-128"/>
              </a:rPr>
              <a:t>through</a:t>
            </a: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>
                <a:ea typeface="ヒラギノ角ゴ Pro W3" pitchFamily="1" charset="-128"/>
              </a:rPr>
              <a:t>			5,0 %</a:t>
            </a:r>
          </a:p>
          <a:p>
            <a:pPr>
              <a:spcBef>
                <a:spcPct val="0"/>
              </a:spcBef>
            </a:pP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r>
              <a:rPr lang="de-DE" altLang="de-DE" sz="1600" b="1" dirty="0" err="1" smtClean="0">
                <a:ea typeface="ヒラギノ角ゴ Pro W3" pitchFamily="1" charset="-128"/>
              </a:rPr>
              <a:t>Examination</a:t>
            </a:r>
            <a:r>
              <a:rPr lang="de-DE" altLang="de-DE" sz="1600" b="1" dirty="0" smtClean="0">
                <a:ea typeface="ヒラギノ角ゴ Pro W3" pitchFamily="1" charset="-128"/>
              </a:rPr>
              <a:t> in total	</a:t>
            </a:r>
            <a:r>
              <a:rPr lang="de-DE" altLang="de-DE" sz="1600" b="1" dirty="0">
                <a:ea typeface="ヒラギノ角ゴ Pro W3" pitchFamily="1" charset="-128"/>
              </a:rPr>
              <a:t>		              	100 </a:t>
            </a:r>
            <a:r>
              <a:rPr lang="de-DE" altLang="de-DE" sz="1600" b="1" dirty="0">
                <a:solidFill>
                  <a:srgbClr val="000000"/>
                </a:solidFill>
                <a:ea typeface="ヒラギノ角ゴ Pro W3" pitchFamily="1" charset="-128"/>
              </a:rPr>
              <a:t>%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endParaRPr lang="de-DE" altLang="de-DE" sz="1600" dirty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2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 txBox="1">
            <a:spLocks/>
          </p:cNvSpPr>
          <p:nvPr/>
        </p:nvSpPr>
        <p:spPr>
          <a:xfrm>
            <a:off x="450156" y="1979613"/>
            <a:ext cx="9217024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de-DE" sz="1600" kern="0" dirty="0" smtClean="0">
                <a:ea typeface="ヒラギノ角ゴ Pro W3" pitchFamily="1" charset="-128"/>
              </a:rPr>
              <a:t>Administration </a:t>
            </a:r>
            <a:r>
              <a:rPr lang="de-DE" sz="1600" kern="0" dirty="0" err="1">
                <a:ea typeface="ヒラギノ角ゴ Pro W3" pitchFamily="1" charset="-128"/>
              </a:rPr>
              <a:t>of</a:t>
            </a:r>
            <a:r>
              <a:rPr lang="de-DE" sz="1600" kern="0" dirty="0">
                <a:ea typeface="ヒラギノ角ゴ Pro W3" pitchFamily="1" charset="-128"/>
              </a:rPr>
              <a:t> </a:t>
            </a:r>
            <a:r>
              <a:rPr lang="de-DE" sz="1600" kern="0" dirty="0" err="1">
                <a:ea typeface="ヒラギノ角ゴ Pro W3" pitchFamily="1" charset="-128"/>
              </a:rPr>
              <a:t>the</a:t>
            </a:r>
            <a:r>
              <a:rPr lang="de-DE" sz="1600" kern="0" dirty="0">
                <a:ea typeface="ヒラギノ角ゴ Pro W3" pitchFamily="1" charset="-128"/>
              </a:rPr>
              <a:t> </a:t>
            </a:r>
            <a:r>
              <a:rPr lang="de-DE" sz="1600" dirty="0" err="1"/>
              <a:t>sewer</a:t>
            </a:r>
            <a:r>
              <a:rPr lang="de-DE" sz="1600" dirty="0"/>
              <a:t> </a:t>
            </a:r>
            <a:r>
              <a:rPr lang="de-DE" sz="1600" dirty="0" err="1"/>
              <a:t>inventory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whole</a:t>
            </a:r>
            <a:r>
              <a:rPr lang="de-DE" sz="1600" dirty="0"/>
              <a:t> urban </a:t>
            </a:r>
            <a:r>
              <a:rPr lang="de-DE" sz="1600" dirty="0" err="1" smtClean="0"/>
              <a:t>area</a:t>
            </a:r>
            <a:endParaRPr lang="de-DE" sz="1600" dirty="0" smtClean="0"/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ea typeface="ヒラギノ角ゴ Pro W3" pitchFamily="1" charset="-128"/>
              </a:rPr>
              <a:t>Survey data (channel geometry and </a:t>
            </a:r>
            <a:r>
              <a:rPr lang="en-US" sz="1600" kern="0" dirty="0" smtClean="0">
                <a:ea typeface="ヒラギノ角ゴ Pro W3" pitchFamily="1" charset="-128"/>
              </a:rPr>
              <a:t>topography)</a:t>
            </a:r>
            <a:endParaRPr lang="de-DE" sz="1600" kern="0" dirty="0" smtClean="0">
              <a:ea typeface="ヒラギノ角ゴ Pro W3" pitchFamily="1" charset="-128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de-DE" sz="1600" dirty="0" smtClean="0">
                <a:ea typeface="ヒラギノ角ゴ Pro W3" pitchFamily="1" charset="-128"/>
              </a:rPr>
              <a:t>Data </a:t>
            </a:r>
            <a:r>
              <a:rPr lang="de-DE" sz="1600" dirty="0" err="1">
                <a:ea typeface="ヒラギノ角ゴ Pro W3" pitchFamily="1" charset="-128"/>
              </a:rPr>
              <a:t>from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the</a:t>
            </a:r>
            <a:r>
              <a:rPr lang="de-DE" sz="1600" dirty="0">
                <a:ea typeface="ヒラギノ角ゴ Pro W3" pitchFamily="1" charset="-128"/>
              </a:rPr>
              <a:t> TV-</a:t>
            </a:r>
            <a:r>
              <a:rPr lang="de-DE" sz="1600" dirty="0" err="1">
                <a:ea typeface="ヒラギノ角ゴ Pro W3" pitchFamily="1" charset="-128"/>
              </a:rPr>
              <a:t>Inspection</a:t>
            </a:r>
            <a:r>
              <a:rPr lang="de-DE" sz="1600" dirty="0">
                <a:ea typeface="ヒラギノ角ゴ Pro W3" pitchFamily="1" charset="-128"/>
              </a:rPr>
              <a:t> – </a:t>
            </a:r>
            <a:r>
              <a:rPr lang="de-DE" sz="1600" dirty="0" err="1">
                <a:ea typeface="ヒラギノ角ゴ Pro W3" pitchFamily="1" charset="-128"/>
              </a:rPr>
              <a:t>Gathering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of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the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sewer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 smtClean="0">
                <a:ea typeface="ヒラギノ角ゴ Pro W3" pitchFamily="1" charset="-128"/>
              </a:rPr>
              <a:t>conditions</a:t>
            </a:r>
            <a:endParaRPr lang="de-DE" sz="1600" dirty="0" smtClean="0">
              <a:ea typeface="ヒラギノ角ゴ Pro W3" pitchFamily="1" charset="-128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de-DE" sz="1600" dirty="0" err="1" smtClean="0">
                <a:ea typeface="ヒラギノ角ゴ Pro W3" pitchFamily="1" charset="-128"/>
              </a:rPr>
              <a:t>Gathering</a:t>
            </a:r>
            <a:r>
              <a:rPr lang="de-DE" sz="1600" dirty="0" smtClean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of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the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house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connections</a:t>
            </a:r>
            <a:r>
              <a:rPr lang="de-DE" sz="1600" dirty="0">
                <a:ea typeface="ヒラギノ角ゴ Pro W3" pitchFamily="1" charset="-128"/>
              </a:rPr>
              <a:t> (</a:t>
            </a:r>
            <a:r>
              <a:rPr lang="de-DE" sz="1600" dirty="0" err="1" smtClean="0">
                <a:ea typeface="ヒラギノ角ゴ Pro W3" pitchFamily="1" charset="-128"/>
              </a:rPr>
              <a:t>noozles</a:t>
            </a:r>
            <a:r>
              <a:rPr lang="de-DE" sz="1600" dirty="0" smtClean="0">
                <a:ea typeface="ヒラギノ角ゴ Pro W3" pitchFamily="1" charset="-128"/>
              </a:rPr>
              <a:t>)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de-DE" sz="1600" dirty="0" smtClean="0">
                <a:ea typeface="ヒラギノ角ゴ Pro W3" pitchFamily="1" charset="-128"/>
              </a:rPr>
              <a:t>Special </a:t>
            </a:r>
            <a:r>
              <a:rPr lang="de-DE" sz="1600" dirty="0" err="1" smtClean="0">
                <a:ea typeface="ヒラギノ角ゴ Pro W3" pitchFamily="1" charset="-128"/>
              </a:rPr>
              <a:t>buildings</a:t>
            </a:r>
            <a:endParaRPr lang="de-DE" sz="1600" dirty="0" smtClean="0">
              <a:ea typeface="ヒラギノ角ゴ Pro W3" pitchFamily="1" charset="-128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de-DE" sz="1600" dirty="0" err="1" smtClean="0">
                <a:ea typeface="ヒラギノ角ゴ Pro W3" pitchFamily="1" charset="-128"/>
              </a:rPr>
              <a:t>Hydraulic</a:t>
            </a:r>
            <a:r>
              <a:rPr lang="de-DE" sz="1600" dirty="0" smtClean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performance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of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the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sewer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 smtClean="0">
                <a:ea typeface="ヒラギノ角ゴ Pro W3" pitchFamily="1" charset="-128"/>
              </a:rPr>
              <a:t>system</a:t>
            </a:r>
            <a:endParaRPr lang="de-DE" sz="1600" dirty="0" smtClean="0">
              <a:ea typeface="ヒラギノ角ゴ Pro W3" pitchFamily="1" charset="-128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de-DE" sz="1600" dirty="0" err="1" smtClean="0">
                <a:solidFill>
                  <a:schemeClr val="bg2"/>
                </a:solidFill>
                <a:ea typeface="ヒラギノ角ゴ Pro W3" pitchFamily="1" charset="-128"/>
              </a:rPr>
              <a:t>Indirect</a:t>
            </a:r>
            <a:r>
              <a:rPr lang="de-DE" sz="1600" dirty="0" smtClean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discharge</a:t>
            </a:r>
            <a:r>
              <a:rPr 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sz="1600" dirty="0" err="1" smtClean="0">
                <a:solidFill>
                  <a:schemeClr val="bg2"/>
                </a:solidFill>
                <a:ea typeface="ヒラギノ角ゴ Pro W3" pitchFamily="1" charset="-128"/>
              </a:rPr>
              <a:t>data</a:t>
            </a:r>
            <a:endParaRPr lang="de-DE" sz="1600" dirty="0" smtClean="0">
              <a:solidFill>
                <a:schemeClr val="bg2"/>
              </a:solidFill>
              <a:ea typeface="ヒラギノ角ゴ Pro W3" pitchFamily="1" charset="-128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de-DE" sz="1600" dirty="0" smtClean="0">
                <a:ea typeface="ヒラギノ角ゴ Pro W3" pitchFamily="1" charset="-128"/>
              </a:rPr>
              <a:t>Data </a:t>
            </a:r>
            <a:r>
              <a:rPr lang="de-DE" sz="1600" dirty="0" err="1">
                <a:ea typeface="ヒラギノ角ゴ Pro W3" pitchFamily="1" charset="-128"/>
              </a:rPr>
              <a:t>of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the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plants</a:t>
            </a:r>
            <a:endParaRPr lang="de-DE" sz="1600" dirty="0">
              <a:ea typeface="ヒラギノ角ゴ Pro W3" pitchFamily="1" charset="-128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de-DE" sz="1600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de-DE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de-DE" sz="1600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de-DE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de-DE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Sewer</a:t>
            </a:r>
            <a:r>
              <a:rPr lang="de-DE" b="1" dirty="0"/>
              <a:t> </a:t>
            </a:r>
            <a:r>
              <a:rPr lang="de-DE" b="1" dirty="0" err="1"/>
              <a:t>database</a:t>
            </a:r>
            <a:r>
              <a:rPr lang="de-DE" b="1" dirty="0"/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5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82" y="1979613"/>
            <a:ext cx="2824163" cy="3913188"/>
          </a:xfrm>
          <a:prstGeom prst="rect">
            <a:avLst/>
          </a:prstGeom>
          <a:noFill/>
          <a:ln w="9525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3"/>
          <p:cNvSpPr txBox="1">
            <a:spLocks/>
          </p:cNvSpPr>
          <p:nvPr/>
        </p:nvSpPr>
        <p:spPr>
          <a:xfrm>
            <a:off x="462856" y="1692399"/>
            <a:ext cx="6781800" cy="449263"/>
          </a:xfrm>
          <a:prstGeom prst="rect">
            <a:avLst/>
          </a:prstGeom>
          <a:ln>
            <a:noFill/>
          </a:ln>
        </p:spPr>
        <p:txBody>
          <a:bodyPr lIns="0" tIns="0" rIns="0" bIns="0" spcCol="360000"/>
          <a:lstStyle>
            <a:lvl1pPr marL="342900" indent="-593725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Font typeface="Monotype Sorts" pitchFamily="1" charset="2"/>
              <a:defRPr sz="1600" baseline="0">
                <a:solidFill>
                  <a:srgbClr val="141313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indent="0" algn="l" rtl="0" eaLnBrk="0" fontAlgn="base" hangingPunct="0">
              <a:lnSpc>
                <a:spcPts val="2325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defRPr sz="16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914400" indent="0" algn="l" rtl="0" eaLnBrk="0" fontAlgn="base" hangingPunct="0">
              <a:lnSpc>
                <a:spcPts val="2325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defRPr sz="16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0" indent="0" algn="l" rtl="0" eaLnBrk="0" fontAlgn="base" hangingPunct="0">
              <a:lnSpc>
                <a:spcPts val="2325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defRPr sz="16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182880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737645" indent="-24887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n-lt"/>
              </a:defRPr>
            </a:lvl6pPr>
            <a:lvl7pPr marL="3235399" indent="-24887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n-lt"/>
              </a:defRPr>
            </a:lvl7pPr>
            <a:lvl8pPr marL="3733152" indent="-24887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n-lt"/>
              </a:defRPr>
            </a:lvl8pPr>
            <a:lvl9pPr marL="4230906" indent="-24887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n-lt"/>
              </a:defRPr>
            </a:lvl9pPr>
          </a:lstStyle>
          <a:p>
            <a:pPr>
              <a:defRPr/>
            </a:pPr>
            <a:endParaRPr lang="de-DE" b="0" kern="0" dirty="0"/>
          </a:p>
        </p:txBody>
      </p:sp>
    </p:spTree>
    <p:extLst>
      <p:ext uri="{BB962C8B-B14F-4D97-AF65-F5344CB8AC3E}">
        <p14:creationId xmlns:p14="http://schemas.microsoft.com/office/powerpoint/2010/main" val="14705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Renovation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construction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sewer</a:t>
            </a:r>
            <a:endParaRPr lang="de-DE" b="1" cap="none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378148" y="1728231"/>
            <a:ext cx="9145016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compatLnSpc="1">
            <a:prstTxWarp prst="textNoShape">
              <a:avLst/>
            </a:prstTxWarp>
          </a:bodyPr>
          <a:lstStyle>
            <a:lvl1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de-DE" altLang="de-DE" sz="1600" dirty="0" err="1">
                <a:ea typeface="ヒラギノ角ゴ Pro W3" pitchFamily="1" charset="-128"/>
              </a:rPr>
              <a:t>Length</a:t>
            </a:r>
            <a:r>
              <a:rPr lang="de-DE" altLang="de-DE" sz="1600" dirty="0">
                <a:ea typeface="ヒラギノ角ゴ Pro W3" pitchFamily="1" charset="-128"/>
              </a:rPr>
              <a:t> in total </a:t>
            </a:r>
            <a:r>
              <a:rPr lang="de-DE" altLang="de-DE" sz="1600" dirty="0" err="1">
                <a:ea typeface="ヒラギノ角ゴ Pro W3" pitchFamily="1" charset="-128"/>
              </a:rPr>
              <a:t>of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endParaRPr lang="de-DE" altLang="de-DE" sz="1600" dirty="0" smtClean="0">
              <a:ea typeface="ヒラギノ角ゴ Pro W3" pitchFamily="1" charset="-128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DE" altLang="de-DE" sz="1600" dirty="0">
                <a:ea typeface="ヒラギノ角ゴ Pro W3" pitchFamily="1" charset="-128"/>
              </a:rPr>
              <a:t>	</a:t>
            </a:r>
            <a:r>
              <a:rPr lang="de-DE" altLang="de-DE" sz="1600" dirty="0" err="1" smtClean="0">
                <a:ea typeface="ヒラギノ角ゴ Pro W3" pitchFamily="1" charset="-128"/>
              </a:rPr>
              <a:t>repaired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sewer</a:t>
            </a:r>
            <a:r>
              <a:rPr lang="de-DE" altLang="de-DE" sz="1600" dirty="0">
                <a:ea typeface="ヒラギノ角ゴ Pro W3" pitchFamily="1" charset="-128"/>
              </a:rPr>
              <a:t> : </a:t>
            </a:r>
            <a:r>
              <a:rPr lang="de-DE" altLang="de-DE" sz="1600" dirty="0" smtClean="0">
                <a:ea typeface="ヒラギノ角ゴ Pro W3" pitchFamily="1" charset="-128"/>
              </a:rPr>
              <a:t>	</a:t>
            </a:r>
            <a:r>
              <a:rPr lang="de-DE" altLang="de-DE" sz="1600" dirty="0" err="1" smtClean="0">
                <a:ea typeface="ヒラギノ角ゴ Pro W3" pitchFamily="1" charset="-128"/>
              </a:rPr>
              <a:t>approx</a:t>
            </a:r>
            <a:r>
              <a:rPr lang="de-DE" altLang="de-DE" sz="1600" dirty="0" smtClean="0">
                <a:ea typeface="ヒラギノ角ゴ Pro W3" pitchFamily="1" charset="-128"/>
              </a:rPr>
              <a:t>. 2,6 km   			</a:t>
            </a:r>
            <a:br>
              <a:rPr lang="de-DE" altLang="de-DE" sz="1600" dirty="0" smtClean="0">
                <a:ea typeface="ヒラギノ角ゴ Pro W3" pitchFamily="1" charset="-128"/>
              </a:rPr>
            </a:br>
            <a:r>
              <a:rPr lang="de-DE" altLang="de-DE" sz="1600" dirty="0" smtClean="0">
                <a:ea typeface="ヒラギノ角ゴ Pro W3" pitchFamily="1" charset="-128"/>
              </a:rPr>
              <a:t>	</a:t>
            </a:r>
            <a:r>
              <a:rPr lang="de-DE" altLang="de-DE" sz="1600" dirty="0" err="1" smtClean="0">
                <a:ea typeface="ヒラギノ角ゴ Pro W3" pitchFamily="1" charset="-128"/>
              </a:rPr>
              <a:t>renovated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sewer</a:t>
            </a:r>
            <a:r>
              <a:rPr lang="de-DE" altLang="de-DE" sz="1600" dirty="0">
                <a:ea typeface="ヒラギノ角ゴ Pro W3" pitchFamily="1" charset="-128"/>
              </a:rPr>
              <a:t> :    	</a:t>
            </a:r>
            <a:r>
              <a:rPr lang="de-DE" altLang="de-DE" sz="1600" dirty="0" err="1" smtClean="0">
                <a:ea typeface="ヒラギノ角ゴ Pro W3" pitchFamily="1" charset="-128"/>
              </a:rPr>
              <a:t>approx</a:t>
            </a:r>
            <a:r>
              <a:rPr lang="de-DE" altLang="de-DE" sz="1600" dirty="0">
                <a:ea typeface="ヒラギノ角ゴ Pro W3" pitchFamily="1" charset="-128"/>
              </a:rPr>
              <a:t>. </a:t>
            </a:r>
            <a:r>
              <a:rPr lang="de-DE" altLang="de-DE" sz="1600" dirty="0" smtClean="0">
                <a:ea typeface="ヒラギノ角ゴ Pro W3" pitchFamily="1" charset="-128"/>
              </a:rPr>
              <a:t>2,7 km	 		</a:t>
            </a:r>
            <a:br>
              <a:rPr lang="de-DE" altLang="de-DE" sz="1600" dirty="0" smtClean="0">
                <a:ea typeface="ヒラギノ角ゴ Pro W3" pitchFamily="1" charset="-128"/>
              </a:rPr>
            </a:br>
            <a:r>
              <a:rPr lang="de-DE" altLang="de-DE" sz="1600" dirty="0" smtClean="0">
                <a:ea typeface="ヒラギノ角ゴ Pro W3" pitchFamily="1" charset="-128"/>
              </a:rPr>
              <a:t>	</a:t>
            </a:r>
            <a:r>
              <a:rPr lang="de-DE" altLang="de-DE" sz="1600" dirty="0" err="1" smtClean="0">
                <a:ea typeface="ヒラギノ角ゴ Pro W3" pitchFamily="1" charset="-128"/>
              </a:rPr>
              <a:t>renewed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  <a:r>
              <a:rPr lang="de-DE" altLang="de-DE" sz="1600" dirty="0" err="1" smtClean="0">
                <a:ea typeface="ヒラギノ角ゴ Pro W3" pitchFamily="1" charset="-128"/>
              </a:rPr>
              <a:t>sewer</a:t>
            </a:r>
            <a:r>
              <a:rPr lang="de-DE" altLang="de-DE" sz="1600" dirty="0" smtClean="0">
                <a:ea typeface="ヒラギノ角ゴ Pro W3" pitchFamily="1" charset="-128"/>
              </a:rPr>
              <a:t>:</a:t>
            </a:r>
            <a:r>
              <a:rPr lang="de-DE" altLang="de-DE" sz="1600" dirty="0">
                <a:ea typeface="ヒラギノ角ゴ Pro W3" pitchFamily="1" charset="-128"/>
              </a:rPr>
              <a:t>	</a:t>
            </a:r>
            <a:r>
              <a:rPr lang="de-DE" altLang="de-DE" sz="1600" dirty="0" err="1" smtClean="0">
                <a:ea typeface="ヒラギノ角ゴ Pro W3" pitchFamily="1" charset="-128"/>
              </a:rPr>
              <a:t>approx</a:t>
            </a:r>
            <a:r>
              <a:rPr lang="de-DE" altLang="de-DE" sz="1600" dirty="0">
                <a:ea typeface="ヒラギノ角ゴ Pro W3" pitchFamily="1" charset="-128"/>
              </a:rPr>
              <a:t>. </a:t>
            </a:r>
            <a:r>
              <a:rPr lang="de-DE" altLang="de-DE" sz="1600" dirty="0" smtClean="0">
                <a:ea typeface="ヒラギノ角ゴ Pro W3" pitchFamily="1" charset="-128"/>
              </a:rPr>
              <a:t>1,0 </a:t>
            </a:r>
            <a:r>
              <a:rPr lang="de-DE" altLang="de-DE" sz="1600" dirty="0" smtClean="0">
                <a:ea typeface="ヒラギノ角ゴ Pro W3" pitchFamily="1" charset="-128"/>
              </a:rPr>
              <a:t>km	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 l="15433" r="9137"/>
          <a:stretch>
            <a:fillRect/>
          </a:stretch>
        </p:blipFill>
        <p:spPr bwMode="auto">
          <a:xfrm>
            <a:off x="492100" y="3436553"/>
            <a:ext cx="2463800" cy="2451100"/>
          </a:xfrm>
          <a:prstGeom prst="rect">
            <a:avLst/>
          </a:prstGeom>
          <a:noFill/>
          <a:ln w="9525">
            <a:solidFill>
              <a:schemeClr val="bg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 t="7358" b="17908"/>
          <a:stretch>
            <a:fillRect/>
          </a:stretch>
        </p:blipFill>
        <p:spPr bwMode="auto">
          <a:xfrm>
            <a:off x="7620105" y="3436381"/>
            <a:ext cx="2460625" cy="2451100"/>
          </a:xfrm>
          <a:prstGeom prst="rect">
            <a:avLst/>
          </a:prstGeom>
          <a:noFill/>
          <a:ln w="9525">
            <a:solidFill>
              <a:schemeClr val="bg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C:\Users\weidnerr\AppData\Local\Microsoft\Windows\Temporary Internet Files\Content.Outlook\BJFB6F3A\Kanalneubau.JPG"/>
          <p:cNvPicPr>
            <a:picLocks noChangeAspect="1" noChangeArrowheads="1"/>
          </p:cNvPicPr>
          <p:nvPr/>
        </p:nvPicPr>
        <p:blipFill>
          <a:blip r:embed="rId4"/>
          <a:srcRect t="13364" b="12006"/>
          <a:stretch>
            <a:fillRect/>
          </a:stretch>
        </p:blipFill>
        <p:spPr bwMode="auto">
          <a:xfrm>
            <a:off x="4071032" y="3436553"/>
            <a:ext cx="2463800" cy="2451100"/>
          </a:xfrm>
          <a:prstGeom prst="rect">
            <a:avLst/>
          </a:prstGeom>
          <a:noFill/>
          <a:ln w="9525">
            <a:solidFill>
              <a:schemeClr val="bg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87769" y="6161331"/>
            <a:ext cx="969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</a:t>
            </a:r>
            <a:r>
              <a:rPr lang="en-US" sz="1600" dirty="0"/>
              <a:t>the DWA performance comparison, EBS regularly occupies the top position among the 862 wastewater treatment plants in Baden-Württemberg.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699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 txBox="1">
            <a:spLocks/>
          </p:cNvSpPr>
          <p:nvPr/>
        </p:nvSpPr>
        <p:spPr>
          <a:xfrm>
            <a:off x="450156" y="1979613"/>
            <a:ext cx="9217024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altLang="de-DE" sz="1600" dirty="0" smtClean="0">
                <a:ea typeface="ヒラギノ角ゴ Pro W3" pitchFamily="1" charset="-128"/>
              </a:rPr>
              <a:t>Operation</a:t>
            </a:r>
          </a:p>
          <a:p>
            <a:pPr>
              <a:spcAft>
                <a:spcPts val="600"/>
              </a:spcAft>
            </a:pPr>
            <a:r>
              <a:rPr lang="de-DE" altLang="de-DE" sz="1600" dirty="0" smtClean="0">
                <a:ea typeface="ヒラギノ角ゴ Pro W3" pitchFamily="1" charset="-128"/>
              </a:rPr>
              <a:t>1973	</a:t>
            </a:r>
            <a:r>
              <a:rPr lang="de-DE" altLang="de-DE" sz="1600" dirty="0" err="1" smtClean="0">
                <a:ea typeface="ヒラギノ角ゴ Pro W3" pitchFamily="1" charset="-128"/>
              </a:rPr>
              <a:t>Wastewater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treatment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smtClean="0">
                <a:ea typeface="ヒラギノ角ゴ Pro W3" pitchFamily="1" charset="-128"/>
              </a:rPr>
              <a:t>plant</a:t>
            </a:r>
          </a:p>
          <a:p>
            <a:pPr>
              <a:spcAft>
                <a:spcPts val="600"/>
              </a:spcAft>
            </a:pPr>
            <a:r>
              <a:rPr lang="de-DE" altLang="de-DE" sz="1600" dirty="0" smtClean="0">
                <a:ea typeface="ヒラギノ角ゴ Pro W3" pitchFamily="1" charset="-128"/>
              </a:rPr>
              <a:t>1986	Filtration</a:t>
            </a:r>
            <a:endParaRPr lang="de-DE" altLang="de-DE" sz="1600" dirty="0">
              <a:ea typeface="ヒラギノ角ゴ Pro W3" pitchFamily="1" charset="-128"/>
            </a:endParaRPr>
          </a:p>
          <a:p>
            <a:pPr>
              <a:spcAft>
                <a:spcPts val="600"/>
              </a:spcAft>
            </a:pPr>
            <a:r>
              <a:rPr lang="de-DE" altLang="de-DE" sz="1600" dirty="0" smtClean="0">
                <a:ea typeface="ヒラギノ角ゴ Pro W3" pitchFamily="1" charset="-128"/>
              </a:rPr>
              <a:t>1999	New </a:t>
            </a:r>
            <a:r>
              <a:rPr lang="de-DE" altLang="de-DE" sz="1600" dirty="0" err="1" smtClean="0">
                <a:ea typeface="ヒラギノ角ゴ Pro W3" pitchFamily="1" charset="-128"/>
              </a:rPr>
              <a:t>Biology</a:t>
            </a:r>
            <a:endParaRPr lang="de-DE" altLang="de-DE" sz="1600" dirty="0">
              <a:ea typeface="ヒラギノ角ゴ Pro W3" pitchFamily="1" charset="-128"/>
            </a:endParaRPr>
          </a:p>
          <a:p>
            <a:pPr>
              <a:spcAft>
                <a:spcPts val="600"/>
              </a:spcAft>
            </a:pPr>
            <a:r>
              <a:rPr lang="de-DE" altLang="de-DE" sz="1600" dirty="0" smtClean="0">
                <a:ea typeface="ヒラギノ角ゴ Pro W3" pitchFamily="1" charset="-128"/>
              </a:rPr>
              <a:t>2016	</a:t>
            </a:r>
            <a:r>
              <a:rPr lang="de-DE" altLang="de-DE" sz="1600" dirty="0" err="1" smtClean="0">
                <a:solidFill>
                  <a:schemeClr val="bg2"/>
                </a:solidFill>
                <a:ea typeface="ヒラギノ角ゴ Pro W3" pitchFamily="1" charset="-128"/>
              </a:rPr>
              <a:t>Fourth</a:t>
            </a:r>
            <a:r>
              <a:rPr lang="de-DE" altLang="de-DE" sz="1600" dirty="0" smtClean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treatment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stage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endParaRPr lang="de-DE" altLang="de-DE" sz="1600" dirty="0" smtClean="0">
              <a:solidFill>
                <a:schemeClr val="bg2"/>
              </a:solidFill>
              <a:ea typeface="ヒラギノ角ゴ Pro W3" pitchFamily="1" charset="-128"/>
            </a:endParaRPr>
          </a:p>
          <a:p>
            <a:pPr>
              <a:spcAft>
                <a:spcPts val="600"/>
              </a:spcAft>
            </a:pPr>
            <a:r>
              <a:rPr lang="de-DE" altLang="de-DE" sz="1600" dirty="0" smtClean="0">
                <a:ea typeface="ヒラギノ角ゴ Pro W3" pitchFamily="1" charset="-128"/>
              </a:rPr>
              <a:t>2022	</a:t>
            </a:r>
            <a:r>
              <a:rPr lang="de-DE" altLang="de-DE" sz="1600" dirty="0" err="1" smtClean="0">
                <a:ea typeface="ヒラギノ角ゴ Pro W3" pitchFamily="1" charset="-128"/>
              </a:rPr>
              <a:t>Heat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  <a:r>
              <a:rPr lang="de-DE" altLang="de-DE" sz="1600" dirty="0" err="1" smtClean="0">
                <a:ea typeface="ヒラギノ角ゴ Pro W3" pitchFamily="1" charset="-128"/>
              </a:rPr>
              <a:t>accumulator</a:t>
            </a: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endParaRPr lang="de-DE" altLang="de-DE" sz="1600" dirty="0" smtClean="0">
              <a:solidFill>
                <a:srgbClr val="000000"/>
              </a:solidFill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endParaRPr lang="de-DE" altLang="de-DE" sz="1600" dirty="0">
              <a:solidFill>
                <a:srgbClr val="000000"/>
              </a:solidFill>
              <a:ea typeface="ヒラギノ角ゴ Pro W3" pitchFamily="1" charset="-128"/>
            </a:endParaRPr>
          </a:p>
          <a:p>
            <a:pPr>
              <a:spcBef>
                <a:spcPts val="300"/>
              </a:spcBef>
            </a:pPr>
            <a:r>
              <a:rPr lang="de-DE" altLang="de-DE" sz="1600" dirty="0" smtClean="0">
                <a:solidFill>
                  <a:schemeClr val="bg2"/>
                </a:solidFill>
                <a:ea typeface="ヒラギノ角ゴ Pro W3" pitchFamily="1" charset="-128"/>
              </a:rPr>
              <a:t>Flow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of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wastewater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at dry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weather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Conditions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per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day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: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approx</a:t>
            </a:r>
            <a:r>
              <a:rPr lang="de-DE" altLang="de-DE" sz="1600" dirty="0" smtClean="0">
                <a:solidFill>
                  <a:schemeClr val="bg2"/>
                </a:solidFill>
                <a:ea typeface="ヒラギノ角ゴ Pro W3" pitchFamily="1" charset="-128"/>
              </a:rPr>
              <a:t>.</a:t>
            </a:r>
            <a:r>
              <a:rPr lang="de-DE" altLang="de-DE" sz="1600" dirty="0">
                <a:ea typeface="ヒラギノ角ゴ Pro W3" pitchFamily="1" charset="-128"/>
              </a:rPr>
              <a:t> 92.600 m³</a:t>
            </a:r>
          </a:p>
          <a:p>
            <a:pPr>
              <a:spcBef>
                <a:spcPct val="0"/>
              </a:spcBef>
            </a:pPr>
            <a:endParaRPr lang="de-DE" altLang="de-DE" sz="1600" dirty="0">
              <a:solidFill>
                <a:schemeClr val="bg2"/>
              </a:solidFill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725.000 </a:t>
            </a:r>
            <a:r>
              <a:rPr lang="de-DE" altLang="de-DE" sz="1600" dirty="0" err="1">
                <a:ea typeface="ヒラギノ角ゴ Pro W3" pitchFamily="1" charset="-128"/>
              </a:rPr>
              <a:t>population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equivalents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(</a:t>
            </a:r>
            <a:r>
              <a:rPr lang="de-DE" altLang="de-DE" sz="1600" dirty="0">
                <a:ea typeface="ヒラギノ角ゴ Pro W3" pitchFamily="1" charset="-128"/>
              </a:rPr>
              <a:t>design </a:t>
            </a:r>
          </a:p>
          <a:p>
            <a:pPr>
              <a:spcBef>
                <a:spcPct val="0"/>
              </a:spcBef>
            </a:pPr>
            <a:r>
              <a:rPr lang="de-DE" altLang="de-DE" sz="1600" dirty="0" err="1">
                <a:ea typeface="ヒラギノ角ゴ Pro W3" pitchFamily="1" charset="-128"/>
              </a:rPr>
              <a:t>size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),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approx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. 50%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from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the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industry</a:t>
            </a:r>
            <a:endParaRPr lang="de-DE" altLang="de-DE" sz="1600" dirty="0">
              <a:solidFill>
                <a:schemeClr val="bg2"/>
              </a:solidFill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endParaRPr lang="de-DE" altLang="de-DE" sz="1600" dirty="0">
              <a:solidFill>
                <a:schemeClr val="bg2"/>
              </a:solidFill>
              <a:ea typeface="ヒラギノ角ゴ Pro W3" pitchFamily="1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Wastewater</a:t>
            </a:r>
            <a:r>
              <a:rPr lang="de-DE" b="1" dirty="0" smtClean="0"/>
              <a:t> </a:t>
            </a:r>
            <a:r>
              <a:rPr lang="de-DE" b="1" dirty="0" err="1"/>
              <a:t>treatment</a:t>
            </a:r>
            <a:r>
              <a:rPr lang="de-DE" b="1" dirty="0"/>
              <a:t> plant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9379148" y="1800411"/>
            <a:ext cx="720080" cy="25202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266580" y="4140670"/>
            <a:ext cx="1354289" cy="230425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266580" y="4044140"/>
            <a:ext cx="892198" cy="230425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902984" y="4443566"/>
            <a:ext cx="892198" cy="200136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8231831" y="4612292"/>
            <a:ext cx="2124236" cy="190892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752" r="544" b="775"/>
          <a:stretch/>
        </p:blipFill>
        <p:spPr>
          <a:xfrm>
            <a:off x="4086560" y="1732238"/>
            <a:ext cx="6485860" cy="4788978"/>
          </a:xfrm>
          <a:prstGeom prst="rec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55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 txBox="1">
            <a:spLocks/>
          </p:cNvSpPr>
          <p:nvPr/>
        </p:nvSpPr>
        <p:spPr>
          <a:xfrm>
            <a:off x="450156" y="1979613"/>
            <a:ext cx="9217024" cy="518534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defRPr/>
            </a:pPr>
            <a:endParaRPr lang="de-DE" sz="1600" dirty="0" smtClean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defRPr/>
            </a:pPr>
            <a:endParaRPr lang="de-DE" sz="1600" dirty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defRPr/>
            </a:pPr>
            <a:endParaRPr lang="de-DE" sz="1600" dirty="0" smtClean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defRPr/>
            </a:pPr>
            <a:endParaRPr lang="de-DE" sz="1600" dirty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defRPr/>
            </a:pPr>
            <a:endParaRPr lang="de-DE" sz="1600" dirty="0" smtClean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defRPr/>
            </a:pPr>
            <a:endParaRPr lang="de-DE" sz="1600" dirty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defRPr/>
            </a:pPr>
            <a:endParaRPr lang="de-DE" sz="1600" dirty="0" smtClean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defRPr/>
            </a:pPr>
            <a:endParaRPr lang="de-DE" sz="16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defRPr/>
            </a:pPr>
            <a:endParaRPr lang="de-DE" sz="16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defRPr/>
            </a:pPr>
            <a:endParaRPr lang="de-DE" sz="16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defRPr/>
            </a:pPr>
            <a:endParaRPr lang="de-DE" sz="1600" dirty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defRPr/>
            </a:pPr>
            <a:endParaRPr lang="en-US" sz="1600" dirty="0" smtClean="0">
              <a:ea typeface="ヒラギノ角ゴ Pro W3" pitchFamily="1" charset="-128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50000"/>
              <a:defRPr/>
            </a:pPr>
            <a:r>
              <a:rPr lang="en-US" sz="1600" dirty="0" smtClean="0">
                <a:ea typeface="ヒラギノ角ゴ Pro W3" pitchFamily="1" charset="-128"/>
              </a:rPr>
              <a:t>In </a:t>
            </a:r>
            <a:r>
              <a:rPr lang="en-US" sz="1600" dirty="0">
                <a:ea typeface="ヒラギノ角ゴ Pro W3" pitchFamily="1" charset="-128"/>
              </a:rPr>
              <a:t>the DWA performance comparison, EBS regularly occupies the top position among the 862 wastewater treatment plants in Baden-Württemberg.</a:t>
            </a:r>
            <a:endParaRPr lang="de-DE" sz="1600" dirty="0">
              <a:ea typeface="ヒラギノ角ゴ Pro W3" pitchFamily="1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sym typeface="Wingdings" panose="05000000000000000000" pitchFamily="2" charset="2"/>
              </a:rPr>
              <a:t>Enviromental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performance</a:t>
            </a:r>
            <a:r>
              <a:rPr lang="de-DE" b="1" dirty="0" smtClean="0"/>
              <a:t> </a:t>
            </a:r>
            <a:r>
              <a:rPr lang="de-DE" sz="1600" b="1" dirty="0" smtClean="0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de-DE" sz="1600" b="1" dirty="0" err="1" smtClean="0">
                <a:solidFill>
                  <a:schemeClr val="bg1">
                    <a:lumMod val="10000"/>
                  </a:schemeClr>
                </a:solidFill>
              </a:rPr>
              <a:t>as</a:t>
            </a:r>
            <a:r>
              <a:rPr lang="de-DE" sz="16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bg1">
                    <a:lumMod val="10000"/>
                  </a:schemeClr>
                </a:solidFill>
              </a:rPr>
              <a:t>of</a:t>
            </a:r>
            <a:r>
              <a:rPr lang="de-DE" sz="1600" b="1" dirty="0" smtClean="0">
                <a:solidFill>
                  <a:schemeClr val="bg1">
                    <a:lumMod val="10000"/>
                  </a:schemeClr>
                </a:solidFill>
              </a:rPr>
              <a:t> 2024) </a:t>
            </a:r>
            <a:endParaRPr lang="de-DE" sz="1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5" name="Picture 152" descr="PhotoDelux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83" y="2015142"/>
            <a:ext cx="3298487" cy="4357777"/>
          </a:xfrm>
          <a:prstGeom prst="rect">
            <a:avLst/>
          </a:prstGeom>
          <a:noFill/>
          <a:ln w="9525">
            <a:solidFill>
              <a:schemeClr val="bg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31144"/>
              </p:ext>
            </p:extLst>
          </p:nvPr>
        </p:nvGraphicFramePr>
        <p:xfrm>
          <a:off x="702184" y="1620391"/>
          <a:ext cx="5198058" cy="42890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8958">
                  <a:extLst>
                    <a:ext uri="{9D8B030D-6E8A-4147-A177-3AD203B41FA5}">
                      <a16:colId xmlns:a16="http://schemas.microsoft.com/office/drawing/2014/main" val="1579692682"/>
                    </a:ext>
                  </a:extLst>
                </a:gridCol>
                <a:gridCol w="666500">
                  <a:extLst>
                    <a:ext uri="{9D8B030D-6E8A-4147-A177-3AD203B41FA5}">
                      <a16:colId xmlns:a16="http://schemas.microsoft.com/office/drawing/2014/main" val="3583455963"/>
                    </a:ext>
                  </a:extLst>
                </a:gridCol>
                <a:gridCol w="899775">
                  <a:extLst>
                    <a:ext uri="{9D8B030D-6E8A-4147-A177-3AD203B41FA5}">
                      <a16:colId xmlns:a16="http://schemas.microsoft.com/office/drawing/2014/main" val="1505241571"/>
                    </a:ext>
                  </a:extLst>
                </a:gridCol>
                <a:gridCol w="833125">
                  <a:extLst>
                    <a:ext uri="{9D8B030D-6E8A-4147-A177-3AD203B41FA5}">
                      <a16:colId xmlns:a16="http://schemas.microsoft.com/office/drawing/2014/main" val="41490059"/>
                    </a:ext>
                  </a:extLst>
                </a:gridCol>
                <a:gridCol w="1199700">
                  <a:extLst>
                    <a:ext uri="{9D8B030D-6E8A-4147-A177-3AD203B41FA5}">
                      <a16:colId xmlns:a16="http://schemas.microsoft.com/office/drawing/2014/main" val="2809812765"/>
                    </a:ext>
                  </a:extLst>
                </a:gridCol>
              </a:tblGrid>
              <a:tr h="536029">
                <a:tc>
                  <a:txBody>
                    <a:bodyPr/>
                    <a:lstStyle/>
                    <a:p>
                      <a:endParaRPr lang="de-DE" sz="1500" b="0" dirty="0"/>
                    </a:p>
                  </a:txBody>
                  <a:tcPr marL="84636" marR="84636" marT="42318" marB="423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84636" marR="84636" marT="42318" marB="423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 err="1" smtClean="0">
                          <a:solidFill>
                            <a:schemeClr val="tx1"/>
                          </a:solidFill>
                        </a:rPr>
                        <a:t>Raw</a:t>
                      </a:r>
                      <a:r>
                        <a:rPr lang="de-DE" sz="15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dirty="0" err="1" smtClean="0">
                          <a:solidFill>
                            <a:schemeClr val="tx1"/>
                          </a:solidFill>
                        </a:rPr>
                        <a:t>waste</a:t>
                      </a:r>
                      <a:r>
                        <a:rPr lang="de-DE" sz="15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dirty="0" err="1" smtClean="0">
                          <a:solidFill>
                            <a:schemeClr val="tx1"/>
                          </a:solidFill>
                        </a:rPr>
                        <a:t>water</a:t>
                      </a:r>
                      <a:endParaRPr lang="de-DE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500" b="0" dirty="0" smtClean="0">
                          <a:solidFill>
                            <a:schemeClr val="tx1"/>
                          </a:solidFill>
                        </a:rPr>
                        <a:t>mg/l</a:t>
                      </a:r>
                      <a:endParaRPr lang="de-DE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84636" marR="84636" marT="42318" marB="423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 err="1" smtClean="0">
                          <a:solidFill>
                            <a:schemeClr val="tx1"/>
                          </a:solidFill>
                        </a:rPr>
                        <a:t>Treated</a:t>
                      </a:r>
                      <a:r>
                        <a:rPr lang="de-DE" sz="15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baseline="0" dirty="0" err="1" smtClean="0">
                          <a:solidFill>
                            <a:schemeClr val="tx1"/>
                          </a:solidFill>
                        </a:rPr>
                        <a:t>waste</a:t>
                      </a:r>
                      <a:r>
                        <a:rPr lang="de-DE" sz="15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500" b="0" baseline="0" dirty="0" err="1" smtClean="0">
                          <a:solidFill>
                            <a:schemeClr val="tx1"/>
                          </a:solidFill>
                        </a:rPr>
                        <a:t>water</a:t>
                      </a:r>
                      <a:endParaRPr lang="de-DE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500" b="0" dirty="0" smtClean="0">
                          <a:solidFill>
                            <a:schemeClr val="tx1"/>
                          </a:solidFill>
                        </a:rPr>
                        <a:t>mg/l</a:t>
                      </a:r>
                      <a:endParaRPr lang="de-DE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84636" marR="84636" marT="42318" marB="423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 smtClean="0">
                          <a:solidFill>
                            <a:schemeClr val="tx1"/>
                          </a:solidFill>
                        </a:rPr>
                        <a:t>Efficiency </a:t>
                      </a:r>
                      <a:r>
                        <a:rPr lang="de-DE" sz="1500" b="0" dirty="0" err="1" smtClean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de-DE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5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84636" marR="84636" marT="42318" marB="423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703287"/>
                  </a:ext>
                </a:extLst>
              </a:tr>
              <a:tr h="761725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500" b="0" dirty="0" smtClean="0">
                          <a:solidFill>
                            <a:schemeClr val="bg2"/>
                          </a:solidFill>
                        </a:rPr>
                        <a:t>Chemical </a:t>
                      </a:r>
                      <a:r>
                        <a:rPr lang="de-DE" altLang="de-DE" sz="1500" b="0" dirty="0" err="1" smtClean="0">
                          <a:solidFill>
                            <a:schemeClr val="bg2"/>
                          </a:solidFill>
                        </a:rPr>
                        <a:t>oxygen</a:t>
                      </a:r>
                      <a:r>
                        <a:rPr lang="de-DE" altLang="de-DE" sz="1500" b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altLang="de-DE" sz="1500" b="0" dirty="0" err="1" smtClean="0">
                          <a:solidFill>
                            <a:schemeClr val="bg2"/>
                          </a:solidFill>
                        </a:rPr>
                        <a:t>demand</a:t>
                      </a:r>
                      <a:endParaRPr lang="de-DE" altLang="de-DE" sz="1500" b="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altLang="de-DE" sz="1500" b="0" dirty="0" smtClean="0">
                        <a:solidFill>
                          <a:schemeClr val="bg2"/>
                        </a:solidFill>
                      </a:endParaRPr>
                    </a:p>
                    <a:p>
                      <a:endParaRPr lang="de-DE" sz="1500" b="0" dirty="0"/>
                    </a:p>
                  </a:txBody>
                  <a:tcPr marL="84636" marR="84636" marT="42318" marB="423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COD</a:t>
                      </a:r>
                    </a:p>
                    <a:p>
                      <a:pPr algn="ctr"/>
                      <a:endParaRPr lang="de-DE" sz="1500" b="0" dirty="0"/>
                    </a:p>
                  </a:txBody>
                  <a:tcPr marL="84636" marR="84636" marT="42318" marB="423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811</a:t>
                      </a:r>
                    </a:p>
                  </a:txBody>
                  <a:tcPr marL="84636" marR="84636" marT="42335" marB="42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84636" marR="84636" marT="42335" marB="42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97,9</a:t>
                      </a:r>
                    </a:p>
                  </a:txBody>
                  <a:tcPr marL="84636" marR="84636" marT="42335" marB="42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187255"/>
                  </a:ext>
                </a:extLst>
              </a:tr>
              <a:tr h="987421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500" b="0" dirty="0" err="1" smtClean="0">
                          <a:solidFill>
                            <a:schemeClr val="bg2"/>
                          </a:solidFill>
                        </a:rPr>
                        <a:t>Organic</a:t>
                      </a:r>
                      <a:r>
                        <a:rPr lang="de-DE" altLang="de-DE" sz="1500" b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altLang="de-DE" sz="1500" b="0" dirty="0" err="1" smtClean="0">
                          <a:solidFill>
                            <a:schemeClr val="bg2"/>
                          </a:solidFill>
                        </a:rPr>
                        <a:t>carbon</a:t>
                      </a:r>
                      <a:r>
                        <a:rPr lang="de-DE" altLang="de-DE" sz="1500" b="0" dirty="0" smtClean="0">
                          <a:solidFill>
                            <a:schemeClr val="bg2"/>
                          </a:solidFill>
                        </a:rPr>
                        <a:t> in total</a:t>
                      </a:r>
                    </a:p>
                    <a:p>
                      <a:endParaRPr lang="de-DE" sz="1500" b="0" dirty="0"/>
                    </a:p>
                  </a:txBody>
                  <a:tcPr marL="84636" marR="84636" marT="42318" marB="423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TOC</a:t>
                      </a:r>
                      <a:endParaRPr lang="de-DE" sz="1500" b="0" dirty="0"/>
                    </a:p>
                  </a:txBody>
                  <a:tcPr marL="84636" marR="84636" marT="42318" marB="423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279</a:t>
                      </a:r>
                    </a:p>
                  </a:txBody>
                  <a:tcPr marL="84636" marR="84636" marT="42335" marB="42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5,92</a:t>
                      </a:r>
                    </a:p>
                  </a:txBody>
                  <a:tcPr marL="84636" marR="84636" marT="42335" marB="42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97,9</a:t>
                      </a:r>
                    </a:p>
                  </a:txBody>
                  <a:tcPr marL="84636" marR="84636" marT="42335" marB="42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510594"/>
                  </a:ext>
                </a:extLst>
              </a:tr>
              <a:tr h="761725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500" b="0" dirty="0" smtClean="0">
                          <a:solidFill>
                            <a:schemeClr val="bg2"/>
                          </a:solidFill>
                        </a:rPr>
                        <a:t>Nitrogen in total</a:t>
                      </a:r>
                    </a:p>
                    <a:p>
                      <a:endParaRPr lang="de-DE" sz="1500" b="0" dirty="0"/>
                    </a:p>
                  </a:txBody>
                  <a:tcPr marL="84636" marR="84636" marT="42318" marB="423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de-DE" sz="15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</a:t>
                      </a:r>
                      <a:endParaRPr kumimoji="0" lang="de-DE" sz="15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algn="ctr"/>
                      <a:endParaRPr lang="de-DE" sz="1500" b="0" dirty="0"/>
                    </a:p>
                  </a:txBody>
                  <a:tcPr marL="84636" marR="84636" marT="42318" marB="423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64,4</a:t>
                      </a:r>
                    </a:p>
                  </a:txBody>
                  <a:tcPr marL="84636" marR="84636" marT="42335" marB="42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marL="84636" marR="84636" marT="42335" marB="42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93,4</a:t>
                      </a:r>
                    </a:p>
                  </a:txBody>
                  <a:tcPr marL="84636" marR="84636" marT="42335" marB="42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723192"/>
                  </a:ext>
                </a:extLst>
              </a:tr>
              <a:tr h="536029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500" b="0" dirty="0" smtClean="0">
                          <a:solidFill>
                            <a:schemeClr val="bg2"/>
                          </a:solidFill>
                        </a:rPr>
                        <a:t>Phosphor</a:t>
                      </a:r>
                    </a:p>
                    <a:p>
                      <a:endParaRPr lang="de-DE" sz="1500" b="0" dirty="0"/>
                    </a:p>
                  </a:txBody>
                  <a:tcPr marL="84636" marR="84636" marT="42318" marB="423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de-DE" sz="15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</a:t>
                      </a:r>
                      <a:endParaRPr kumimoji="0" lang="de-DE" sz="15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algn="ctr"/>
                      <a:endParaRPr lang="de-DE" sz="1500" b="0" dirty="0"/>
                    </a:p>
                  </a:txBody>
                  <a:tcPr marL="84636" marR="84636" marT="42318" marB="423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11,83</a:t>
                      </a:r>
                    </a:p>
                  </a:txBody>
                  <a:tcPr marL="84636" marR="84636" marT="42335" marB="42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0,11</a:t>
                      </a:r>
                    </a:p>
                  </a:txBody>
                  <a:tcPr marL="84636" marR="84636" marT="42335" marB="42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99,1</a:t>
                      </a:r>
                    </a:p>
                  </a:txBody>
                  <a:tcPr marL="84636" marR="84636" marT="42335" marB="423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33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7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Material Balance </a:t>
            </a:r>
            <a:r>
              <a:rPr lang="de-DE" sz="1600" b="1" dirty="0" smtClean="0">
                <a:solidFill>
                  <a:schemeClr val="bg1">
                    <a:lumMod val="10000"/>
                  </a:schemeClr>
                </a:solidFill>
              </a:rPr>
              <a:t>(AS OF 2024)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7" name="Textplatzhalter 2"/>
          <p:cNvSpPr txBox="1">
            <a:spLocks/>
          </p:cNvSpPr>
          <p:nvPr/>
        </p:nvSpPr>
        <p:spPr bwMode="auto">
          <a:xfrm>
            <a:off x="357943" y="1419907"/>
            <a:ext cx="9767888" cy="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593725" algn="l" rtl="0" eaLnBrk="0" fontAlgn="base" hangingPunct="0">
              <a:lnSpc>
                <a:spcPts val="2325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Monotype Sorts" pitchFamily="1" charset="2"/>
              <a:defRPr sz="16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993775" algn="l" rtl="0" eaLnBrk="0" fontAlgn="base" hangingPunct="0">
              <a:lnSpc>
                <a:spcPts val="2325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Monotype Sorts" pitchFamily="1" charset="2"/>
              <a:buChar char="n"/>
              <a:defRPr sz="16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1393825" algn="l" rtl="0" eaLnBrk="0" fontAlgn="base" hangingPunct="0">
              <a:lnSpc>
                <a:spcPts val="2325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Monotype Sorts" pitchFamily="1" charset="2"/>
              <a:buChar char="n"/>
              <a:defRPr sz="16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1851025" algn="l" rtl="0" eaLnBrk="0" fontAlgn="base" hangingPunct="0">
              <a:lnSpc>
                <a:spcPts val="2325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90000"/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238375" indent="-2476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737645" indent="-24887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n-lt"/>
              </a:defRPr>
            </a:lvl6pPr>
            <a:lvl7pPr marL="3235399" indent="-24887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n-lt"/>
              </a:defRPr>
            </a:lvl7pPr>
            <a:lvl8pPr marL="3733152" indent="-24887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n-lt"/>
              </a:defRPr>
            </a:lvl8pPr>
            <a:lvl9pPr marL="4230906" indent="-24887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n-lt"/>
              </a:defRPr>
            </a:lvl9pPr>
          </a:lstStyle>
          <a:p>
            <a:pPr>
              <a:defRPr/>
            </a:pPr>
            <a:endParaRPr lang="de-DE" altLang="de-DE" kern="0" dirty="0" smtClean="0">
              <a:ea typeface="ヒラギノ角ゴ Pro W3" pitchFamily="1" charset="-128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57943" y="1615169"/>
            <a:ext cx="95059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17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0" dirty="0" err="1" smtClean="0"/>
              <a:t>Inflow</a:t>
            </a:r>
            <a:r>
              <a:rPr lang="de-DE" altLang="de-DE" sz="1400" b="0" dirty="0" smtClean="0"/>
              <a:t>: </a:t>
            </a:r>
            <a:r>
              <a:rPr lang="de-DE" altLang="de-DE" sz="1400" b="0" dirty="0" err="1" smtClean="0"/>
              <a:t>approx</a:t>
            </a:r>
            <a:r>
              <a:rPr lang="de-DE" altLang="de-DE" sz="1400" b="0" dirty="0" smtClean="0"/>
              <a:t>. </a:t>
            </a:r>
            <a:r>
              <a:rPr lang="de-DE" altLang="de-DE" sz="1600" b="0" dirty="0" smtClean="0"/>
              <a:t>33,88 </a:t>
            </a:r>
            <a:r>
              <a:rPr lang="de-DE" altLang="de-DE" sz="1600" b="0" dirty="0"/>
              <a:t>M</a:t>
            </a:r>
            <a:r>
              <a:rPr lang="de-DE" altLang="de-DE" sz="1600" b="0" dirty="0" smtClean="0"/>
              <a:t>io</a:t>
            </a:r>
            <a:r>
              <a:rPr lang="de-DE" altLang="de-DE" sz="1600" b="0" dirty="0"/>
              <a:t>. m</a:t>
            </a:r>
            <a:r>
              <a:rPr lang="de-DE" altLang="de-DE" sz="1600" b="0" baseline="30000" dirty="0"/>
              <a:t>3</a:t>
            </a:r>
            <a:r>
              <a:rPr lang="de-DE" altLang="de-DE" sz="1600" b="0" dirty="0"/>
              <a:t> </a:t>
            </a:r>
            <a:r>
              <a:rPr lang="de-DE" altLang="de-DE" sz="1600" b="0" dirty="0" err="1" smtClean="0"/>
              <a:t>wastewater</a:t>
            </a:r>
            <a:r>
              <a:rPr lang="de-DE" altLang="de-DE" sz="1600" b="0" dirty="0" smtClean="0"/>
              <a:t> </a:t>
            </a:r>
            <a:r>
              <a:rPr lang="de-DE" altLang="de-DE" sz="1600" b="0" dirty="0" err="1" smtClean="0"/>
              <a:t>inflow</a:t>
            </a:r>
            <a:r>
              <a:rPr lang="de-DE" altLang="de-DE" sz="1600" b="0" dirty="0" smtClean="0"/>
              <a:t> per </a:t>
            </a:r>
            <a:r>
              <a:rPr lang="de-DE" altLang="de-DE" sz="1600" b="0" dirty="0" err="1" smtClean="0"/>
              <a:t>year</a:t>
            </a:r>
            <a:r>
              <a:rPr lang="de-DE" altLang="de-DE" sz="1600" b="0" dirty="0" smtClean="0"/>
              <a:t> (</a:t>
            </a:r>
            <a:r>
              <a:rPr lang="de-DE" altLang="de-DE" sz="1600" b="0" dirty="0" err="1" smtClean="0"/>
              <a:t>approx</a:t>
            </a:r>
            <a:r>
              <a:rPr lang="de-DE" altLang="de-DE" sz="1600" b="0" dirty="0" smtClean="0"/>
              <a:t>. 92.600 </a:t>
            </a:r>
            <a:r>
              <a:rPr lang="de-DE" altLang="de-DE" sz="1600" b="0" dirty="0"/>
              <a:t>m³ </a:t>
            </a:r>
            <a:r>
              <a:rPr lang="de-DE" altLang="de-DE" sz="1600" b="0" dirty="0" err="1" smtClean="0"/>
              <a:t>wastewater</a:t>
            </a:r>
            <a:r>
              <a:rPr lang="de-DE" altLang="de-DE" sz="1600" b="0" dirty="0" smtClean="0"/>
              <a:t> </a:t>
            </a:r>
            <a:r>
              <a:rPr lang="de-DE" altLang="de-DE" sz="1600" b="0" dirty="0" err="1" smtClean="0"/>
              <a:t>inflow</a:t>
            </a:r>
            <a:r>
              <a:rPr lang="de-DE" altLang="de-DE" sz="1600" b="0" dirty="0" smtClean="0"/>
              <a:t> per </a:t>
            </a:r>
            <a:r>
              <a:rPr lang="de-DE" altLang="de-DE" sz="1600" b="0" dirty="0" err="1" smtClean="0"/>
              <a:t>day</a:t>
            </a:r>
            <a:r>
              <a:rPr lang="de-DE" altLang="de-DE" sz="1600" b="0" dirty="0" smtClean="0"/>
              <a:t>)</a:t>
            </a:r>
            <a:endParaRPr lang="de-DE" altLang="de-DE" sz="1600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7"/>
          <a:stretch/>
        </p:blipFill>
        <p:spPr>
          <a:xfrm>
            <a:off x="846200" y="2030413"/>
            <a:ext cx="8288109" cy="46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ACTivated</a:t>
            </a:r>
            <a:r>
              <a:rPr lang="de-DE" b="1" dirty="0" smtClean="0"/>
              <a:t> CARBON PLANT</a:t>
            </a:r>
            <a:endParaRPr lang="de-DE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0" t="22266" r="908" b="17960"/>
          <a:stretch/>
        </p:blipFill>
        <p:spPr>
          <a:xfrm>
            <a:off x="3755198" y="1979613"/>
            <a:ext cx="6497043" cy="4274372"/>
          </a:xfrm>
          <a:prstGeom prst="rect">
            <a:avLst/>
          </a:prstGeom>
          <a:ln w="9525">
            <a:solidFill>
              <a:schemeClr val="bg2">
                <a:lumMod val="50000"/>
                <a:lumOff val="50000"/>
              </a:schemeClr>
            </a:solidFill>
          </a:ln>
        </p:spPr>
      </p:pic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351836" y="1260351"/>
            <a:ext cx="99004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compatLnSpc="1">
            <a:prstTxWarp prst="textNoShape">
              <a:avLst/>
            </a:prstTxWarp>
          </a:bodyPr>
          <a:lstStyle>
            <a:lvl1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which </a:t>
            </a:r>
            <a:r>
              <a:rPr lang="en-US" sz="1600" dirty="0"/>
              <a:t>was first realized on a large scale in Mannheim</a:t>
            </a:r>
            <a:endParaRPr lang="de-DE" sz="1600" dirty="0"/>
          </a:p>
          <a:p>
            <a:pPr>
              <a:spcBef>
                <a:spcPct val="0"/>
              </a:spcBef>
            </a:pPr>
            <a:endParaRPr lang="de-DE" altLang="de-DE" sz="1600" dirty="0" smtClean="0">
              <a:solidFill>
                <a:schemeClr val="bg2"/>
              </a:solidFill>
              <a:ea typeface="ヒラギノ角ゴ Pro W3" pitchFamily="1" charset="-128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450156" y="1979613"/>
            <a:ext cx="3204356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err="1" smtClean="0"/>
              <a:t>Micropollutants</a:t>
            </a:r>
            <a:r>
              <a:rPr lang="en-GB" sz="1600" dirty="0" smtClean="0"/>
              <a:t> </a:t>
            </a:r>
            <a:r>
              <a:rPr lang="en-GB" sz="1600" dirty="0"/>
              <a:t>are being removed from wastewater by dosing powdered activated carbon.</a:t>
            </a:r>
          </a:p>
          <a:p>
            <a:r>
              <a:rPr lang="en-GB" sz="1600" dirty="0" err="1"/>
              <a:t>Micropollutants</a:t>
            </a:r>
            <a:r>
              <a:rPr lang="en-GB" sz="1600" dirty="0"/>
              <a:t> consist of residues from pharmaceuticals, X-ray contrast media, chemicals from industries and households, aromatic substances, etc.</a:t>
            </a:r>
          </a:p>
          <a:p>
            <a:endParaRPr lang="en-GB" altLang="de-DE" sz="1600" dirty="0">
              <a:solidFill>
                <a:schemeClr val="bg2"/>
              </a:solidFill>
              <a:ea typeface="ヒラギノ角ゴ Pro W3" pitchFamily="1" charset="-128"/>
            </a:endParaRPr>
          </a:p>
          <a:p>
            <a:r>
              <a:rPr lang="en-GB" sz="1600" dirty="0"/>
              <a:t>5 parallel tanks </a:t>
            </a:r>
          </a:p>
          <a:p>
            <a:r>
              <a:rPr lang="en-GB" sz="1600" dirty="0"/>
              <a:t>Maximum flow </a:t>
            </a:r>
            <a:r>
              <a:rPr lang="en-GB" sz="1600" dirty="0" smtClean="0"/>
              <a:t>2200 </a:t>
            </a:r>
            <a:r>
              <a:rPr lang="en-GB" sz="1600" dirty="0"/>
              <a:t>l/s, 90% of the annual wastewater flow are being treated</a:t>
            </a:r>
          </a:p>
          <a:p>
            <a:endParaRPr lang="de-DE" sz="1600" dirty="0"/>
          </a:p>
          <a:p>
            <a:pPr marL="177800"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TABLE OF CONTENTS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450156" y="1979613"/>
            <a:ext cx="3528392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de-DE" altLang="de-DE" sz="1600" dirty="0" smtClean="0">
                <a:ea typeface="ヒラギノ角ゴ Pro W3" pitchFamily="1" charset="-128"/>
              </a:rPr>
              <a:t>Who </a:t>
            </a:r>
            <a:r>
              <a:rPr lang="de-DE" altLang="de-DE" sz="1600" dirty="0" err="1" smtClean="0">
                <a:ea typeface="ヒラギノ角ゴ Pro W3" pitchFamily="1" charset="-128"/>
              </a:rPr>
              <a:t>we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  <a:r>
              <a:rPr lang="de-DE" altLang="de-DE" sz="1600" dirty="0" err="1" smtClean="0">
                <a:ea typeface="ヒラギノ角ゴ Pro W3" pitchFamily="1" charset="-128"/>
              </a:rPr>
              <a:t>are</a:t>
            </a:r>
            <a:endParaRPr lang="de-DE" altLang="de-DE" sz="1600" dirty="0" smtClean="0">
              <a:ea typeface="ヒラギノ角ゴ Pro W3" pitchFamily="1" charset="-128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de-DE" altLang="de-DE" sz="1600" dirty="0" smtClean="0">
                <a:ea typeface="ヒラギノ角ゴ Pro W3" pitchFamily="1" charset="-128"/>
              </a:rPr>
              <a:t>Data </a:t>
            </a:r>
            <a:r>
              <a:rPr lang="de-DE" altLang="de-DE" sz="1600" dirty="0" err="1" smtClean="0">
                <a:ea typeface="ヒラギノ角ゴ Pro W3" pitchFamily="1" charset="-128"/>
              </a:rPr>
              <a:t>and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  <a:r>
              <a:rPr lang="de-DE" altLang="de-DE" sz="1600" dirty="0" err="1" smtClean="0">
                <a:ea typeface="ヒラギノ角ゴ Pro W3" pitchFamily="1" charset="-128"/>
              </a:rPr>
              <a:t>facts</a:t>
            </a: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de-DE" altLang="de-DE" sz="1600" dirty="0" smtClean="0">
                <a:ea typeface="ヒラギノ角ゴ Pro W3" pitchFamily="1" charset="-128"/>
              </a:rPr>
              <a:t>Locations </a:t>
            </a:r>
            <a:r>
              <a:rPr lang="de-DE" altLang="de-DE" sz="1600" dirty="0" err="1" smtClean="0">
                <a:ea typeface="ヒラギノ角ゴ Pro W3" pitchFamily="1" charset="-128"/>
              </a:rPr>
              <a:t>and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  <a:r>
              <a:rPr lang="de-DE" altLang="de-DE" sz="1600" dirty="0" err="1" smtClean="0">
                <a:ea typeface="ヒラギノ角ゴ Pro W3" pitchFamily="1" charset="-128"/>
              </a:rPr>
              <a:t>employees</a:t>
            </a: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de-DE" altLang="de-DE" sz="1600" dirty="0">
                <a:ea typeface="ヒラギノ角ゴ Pro W3" pitchFamily="1" charset="-128"/>
              </a:rPr>
              <a:t>Organisation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de-DE" altLang="de-DE" sz="1600" dirty="0" smtClean="0">
                <a:ea typeface="ヒラギノ角ゴ Pro W3" pitchFamily="1" charset="-128"/>
              </a:rPr>
              <a:t>Distribution </a:t>
            </a:r>
            <a:r>
              <a:rPr lang="de-DE" altLang="de-DE" sz="1600" dirty="0" err="1" smtClean="0">
                <a:ea typeface="ヒラギノ角ゴ Pro W3" pitchFamily="1" charset="-128"/>
              </a:rPr>
              <a:t>of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  <a:r>
              <a:rPr lang="de-DE" altLang="de-DE" sz="1600" dirty="0" err="1" smtClean="0">
                <a:ea typeface="ヒラギノ角ゴ Pro W3" pitchFamily="1" charset="-128"/>
              </a:rPr>
              <a:t>staff</a:t>
            </a: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de-DE" altLang="de-DE" sz="1600" dirty="0" err="1" smtClean="0">
                <a:ea typeface="ヒラギノ角ゴ Pro W3" pitchFamily="1" charset="-128"/>
              </a:rPr>
              <a:t>Charges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  <a:r>
              <a:rPr lang="de-DE" altLang="de-DE" sz="1600" dirty="0" err="1" smtClean="0">
                <a:ea typeface="ヒラギノ角ゴ Pro W3" pitchFamily="1" charset="-128"/>
              </a:rPr>
              <a:t>and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  <a:r>
              <a:rPr lang="de-DE" altLang="de-DE" sz="1600" dirty="0" err="1" smtClean="0">
                <a:ea typeface="ヒラギノ角ゴ Pro W3" pitchFamily="1" charset="-128"/>
              </a:rPr>
              <a:t>expenses</a:t>
            </a:r>
            <a:endParaRPr lang="de-DE" altLang="de-DE" sz="1600" dirty="0" smtClean="0">
              <a:ea typeface="ヒラギノ角ゴ Pro W3" pitchFamily="1" charset="-128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de-DE" altLang="de-DE" sz="1600" dirty="0" err="1" smtClean="0">
                <a:ea typeface="ヒラギノ角ゴ Pro W3" pitchFamily="1" charset="-128"/>
              </a:rPr>
              <a:t>Expense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  <a:r>
              <a:rPr lang="de-DE" altLang="de-DE" sz="1600" dirty="0" err="1" smtClean="0">
                <a:ea typeface="ヒラギノ角ゴ Pro W3" pitchFamily="1" charset="-128"/>
              </a:rPr>
              <a:t>distribution</a:t>
            </a:r>
            <a:endParaRPr lang="de-DE" altLang="de-DE" sz="1600" dirty="0" smtClean="0">
              <a:ea typeface="ヒラギノ角ゴ Pro W3" pitchFamily="1" charset="-128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de-DE" altLang="de-DE" sz="1600" dirty="0" err="1">
                <a:ea typeface="ヒラギノ角ゴ Pro W3" pitchFamily="1" charset="-128"/>
              </a:rPr>
              <a:t>Sewage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disposal</a:t>
            </a: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de-DE" altLang="de-DE" sz="1600" dirty="0">
                <a:ea typeface="ヒラギノ角ゴ Pro W3" pitchFamily="1" charset="-128"/>
              </a:rPr>
              <a:t>Age </a:t>
            </a:r>
            <a:r>
              <a:rPr lang="de-DE" altLang="de-DE" sz="1600" dirty="0" err="1">
                <a:ea typeface="ヒラギノ角ゴ Pro W3" pitchFamily="1" charset="-128"/>
              </a:rPr>
              <a:t>structure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of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sewers</a:t>
            </a:r>
            <a:endParaRPr lang="de-DE" altLang="de-DE" sz="1600" dirty="0">
              <a:ea typeface="ヒラギノ角ゴ Pro W3" pitchFamily="1" charset="-128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5648023" y="1979612"/>
            <a:ext cx="4100512" cy="460933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spcCol="360000"/>
          <a:lstStyle>
            <a:lvl1pPr marL="342900" indent="-593725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Font typeface="Monotype Sorts" pitchFamily="1" charset="2"/>
              <a:defRPr sz="1600" baseline="0">
                <a:solidFill>
                  <a:srgbClr val="141313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indent="0" algn="l" rtl="0" eaLnBrk="0" fontAlgn="base" hangingPunct="0">
              <a:lnSpc>
                <a:spcPts val="2325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defRPr sz="16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914400" indent="0" algn="l" rtl="0" eaLnBrk="0" fontAlgn="base" hangingPunct="0">
              <a:lnSpc>
                <a:spcPts val="2325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defRPr sz="16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0" indent="0" algn="l" rtl="0" eaLnBrk="0" fontAlgn="base" hangingPunct="0">
              <a:lnSpc>
                <a:spcPts val="2325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defRPr sz="16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182880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737645" indent="-24887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n-lt"/>
              </a:defRPr>
            </a:lvl6pPr>
            <a:lvl7pPr marL="3235399" indent="-24887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n-lt"/>
              </a:defRPr>
            </a:lvl7pPr>
            <a:lvl8pPr marL="3733152" indent="-24887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n-lt"/>
              </a:defRPr>
            </a:lvl8pPr>
            <a:lvl9pPr marL="4230906" indent="-24887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defRPr/>
            </a:pPr>
            <a:r>
              <a:rPr lang="de-DE" altLang="de-DE" dirty="0" err="1">
                <a:ea typeface="ヒラギノ角ゴ Pro W3" pitchFamily="1" charset="-128"/>
              </a:rPr>
              <a:t>Sewerage</a:t>
            </a:r>
            <a:r>
              <a:rPr lang="de-DE" altLang="de-DE" dirty="0">
                <a:ea typeface="ヒラギノ角ゴ Pro W3" pitchFamily="1" charset="-128"/>
              </a:rPr>
              <a:t> </a:t>
            </a:r>
            <a:r>
              <a:rPr lang="de-DE" altLang="de-DE" dirty="0" err="1">
                <a:ea typeface="ヒラギノ角ゴ Pro W3" pitchFamily="1" charset="-128"/>
              </a:rPr>
              <a:t>system</a:t>
            </a:r>
            <a:r>
              <a:rPr lang="de-DE" altLang="de-DE" dirty="0">
                <a:ea typeface="ヒラギノ角ゴ Pro W3" pitchFamily="1" charset="-128"/>
              </a:rPr>
              <a:t> </a:t>
            </a:r>
            <a:r>
              <a:rPr lang="de-DE" altLang="de-DE" dirty="0" err="1">
                <a:ea typeface="ヒラギノ角ゴ Pro W3" pitchFamily="1" charset="-128"/>
              </a:rPr>
              <a:t>inspection</a:t>
            </a:r>
            <a:endParaRPr lang="de-DE" altLang="de-DE" dirty="0">
              <a:ea typeface="ヒラギノ角ゴ Pro W3" pitchFamily="1" charset="-128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defRPr/>
            </a:pPr>
            <a:r>
              <a:rPr lang="de-DE" altLang="de-DE" dirty="0" err="1">
                <a:ea typeface="ヒラギノ角ゴ Pro W3" pitchFamily="1" charset="-128"/>
              </a:rPr>
              <a:t>Sewer</a:t>
            </a:r>
            <a:r>
              <a:rPr lang="de-DE" altLang="de-DE" dirty="0">
                <a:ea typeface="ヒラギノ角ゴ Pro W3" pitchFamily="1" charset="-128"/>
              </a:rPr>
              <a:t> </a:t>
            </a:r>
            <a:r>
              <a:rPr lang="de-DE" altLang="de-DE" dirty="0" err="1">
                <a:ea typeface="ヒラギノ角ゴ Pro W3" pitchFamily="1" charset="-128"/>
              </a:rPr>
              <a:t>database</a:t>
            </a:r>
            <a:endParaRPr lang="de-DE" altLang="de-DE" dirty="0">
              <a:ea typeface="ヒラギノ角ゴ Pro W3" pitchFamily="1" charset="-128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defRPr/>
            </a:pPr>
            <a:r>
              <a:rPr lang="de-DE" altLang="de-DE" dirty="0">
                <a:ea typeface="ヒラギノ角ゴ Pro W3" pitchFamily="1" charset="-128"/>
              </a:rPr>
              <a:t>Renovation </a:t>
            </a:r>
            <a:r>
              <a:rPr lang="de-DE" altLang="de-DE" dirty="0" err="1">
                <a:ea typeface="ヒラギノ角ゴ Pro W3" pitchFamily="1" charset="-128"/>
              </a:rPr>
              <a:t>and</a:t>
            </a:r>
            <a:r>
              <a:rPr lang="de-DE" altLang="de-DE" dirty="0">
                <a:ea typeface="ヒラギノ角ゴ Pro W3" pitchFamily="1" charset="-128"/>
              </a:rPr>
              <a:t> </a:t>
            </a:r>
            <a:r>
              <a:rPr lang="de-DE" altLang="de-DE" dirty="0" err="1">
                <a:ea typeface="ヒラギノ角ゴ Pro W3" pitchFamily="1" charset="-128"/>
              </a:rPr>
              <a:t>construction</a:t>
            </a:r>
            <a:r>
              <a:rPr lang="de-DE" altLang="de-DE" dirty="0">
                <a:ea typeface="ヒラギノ角ゴ Pro W3" pitchFamily="1" charset="-128"/>
              </a:rPr>
              <a:t> </a:t>
            </a:r>
            <a:r>
              <a:rPr lang="de-DE" altLang="de-DE" dirty="0" err="1">
                <a:ea typeface="ヒラギノ角ゴ Pro W3" pitchFamily="1" charset="-128"/>
              </a:rPr>
              <a:t>of</a:t>
            </a:r>
            <a:r>
              <a:rPr lang="de-DE" altLang="de-DE" dirty="0">
                <a:ea typeface="ヒラギノ角ゴ Pro W3" pitchFamily="1" charset="-128"/>
              </a:rPr>
              <a:t> </a:t>
            </a:r>
            <a:r>
              <a:rPr lang="de-DE" altLang="de-DE" dirty="0" err="1">
                <a:ea typeface="ヒラギノ角ゴ Pro W3" pitchFamily="1" charset="-128"/>
              </a:rPr>
              <a:t>sewer</a:t>
            </a:r>
            <a:endParaRPr lang="de-DE" altLang="de-DE" dirty="0">
              <a:ea typeface="ヒラギノ角ゴ Pro W3" pitchFamily="1" charset="-128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defRPr/>
            </a:pPr>
            <a:r>
              <a:rPr lang="de-DE" altLang="de-DE" dirty="0" err="1">
                <a:ea typeface="ヒラギノ角ゴ Pro W3" pitchFamily="1" charset="-128"/>
              </a:rPr>
              <a:t>Wastewater</a:t>
            </a:r>
            <a:r>
              <a:rPr lang="de-DE" altLang="de-DE" dirty="0">
                <a:ea typeface="ヒラギノ角ゴ Pro W3" pitchFamily="1" charset="-128"/>
              </a:rPr>
              <a:t> </a:t>
            </a:r>
            <a:r>
              <a:rPr lang="de-DE" altLang="de-DE" dirty="0" err="1">
                <a:ea typeface="ヒラギノ角ゴ Pro W3" pitchFamily="1" charset="-128"/>
              </a:rPr>
              <a:t>treatment</a:t>
            </a:r>
            <a:r>
              <a:rPr lang="de-DE" altLang="de-DE" dirty="0">
                <a:ea typeface="ヒラギノ角ゴ Pro W3" pitchFamily="1" charset="-128"/>
              </a:rPr>
              <a:t> plant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defRPr/>
            </a:pPr>
            <a:r>
              <a:rPr lang="de-DE" altLang="de-DE" dirty="0">
                <a:ea typeface="ヒラギノ角ゴ Pro W3" pitchFamily="1" charset="-128"/>
              </a:rPr>
              <a:t>Environmental </a:t>
            </a:r>
            <a:r>
              <a:rPr lang="de-DE" altLang="de-DE" dirty="0" err="1" smtClean="0">
                <a:ea typeface="ヒラギノ角ゴ Pro W3" pitchFamily="1" charset="-128"/>
              </a:rPr>
              <a:t>performance</a:t>
            </a:r>
            <a:r>
              <a:rPr lang="de-DE" altLang="de-DE" b="0" dirty="0" smtClean="0">
                <a:ea typeface="ヒラギノ角ゴ Pro W3" pitchFamily="1" charset="-128"/>
              </a:rPr>
              <a:t> 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defRPr/>
            </a:pPr>
            <a:r>
              <a:rPr lang="de-DE" altLang="de-DE" dirty="0">
                <a:ea typeface="ヒラギノ角ゴ Pro W3" pitchFamily="1" charset="-128"/>
              </a:rPr>
              <a:t>Material </a:t>
            </a:r>
            <a:r>
              <a:rPr lang="de-DE" altLang="de-DE" dirty="0" err="1">
                <a:ea typeface="ヒラギノ角ゴ Pro W3" pitchFamily="1" charset="-128"/>
              </a:rPr>
              <a:t>balance</a:t>
            </a:r>
            <a:endParaRPr lang="de-DE" altLang="de-DE" dirty="0">
              <a:ea typeface="ヒラギノ角ゴ Pro W3" pitchFamily="1" charset="-128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defRPr/>
            </a:pPr>
            <a:r>
              <a:rPr lang="de-DE" altLang="de-DE" dirty="0" err="1">
                <a:ea typeface="ヒラギノ角ゴ Pro W3" pitchFamily="1" charset="-128"/>
              </a:rPr>
              <a:t>Activated</a:t>
            </a:r>
            <a:r>
              <a:rPr lang="de-DE" altLang="de-DE" dirty="0">
                <a:ea typeface="ヒラギノ角ゴ Pro W3" pitchFamily="1" charset="-128"/>
              </a:rPr>
              <a:t> </a:t>
            </a:r>
            <a:r>
              <a:rPr lang="de-DE" altLang="de-DE" dirty="0" err="1">
                <a:ea typeface="ヒラギノ角ゴ Pro W3" pitchFamily="1" charset="-128"/>
              </a:rPr>
              <a:t>carbon</a:t>
            </a:r>
            <a:r>
              <a:rPr lang="de-DE" altLang="de-DE" dirty="0">
                <a:ea typeface="ヒラギノ角ゴ Pro W3" pitchFamily="1" charset="-128"/>
              </a:rPr>
              <a:t> plant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defRPr/>
            </a:pPr>
            <a:r>
              <a:rPr lang="de-DE" altLang="de-DE" dirty="0" err="1" smtClean="0">
                <a:ea typeface="ヒラギノ角ゴ Pro W3" pitchFamily="1" charset="-128"/>
              </a:rPr>
              <a:t>Renewable</a:t>
            </a:r>
            <a:r>
              <a:rPr lang="de-DE" altLang="de-DE" dirty="0" smtClean="0">
                <a:ea typeface="ヒラギノ角ゴ Pro W3" pitchFamily="1" charset="-128"/>
              </a:rPr>
              <a:t> </a:t>
            </a:r>
            <a:r>
              <a:rPr lang="de-DE" altLang="de-DE" dirty="0" err="1">
                <a:ea typeface="ヒラギノ角ゴ Pro W3" pitchFamily="1" charset="-128"/>
              </a:rPr>
              <a:t>energies</a:t>
            </a:r>
            <a:endParaRPr lang="de-DE" altLang="de-DE" dirty="0">
              <a:ea typeface="ヒラギノ角ゴ Pro W3" pitchFamily="1" charset="-128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defRPr/>
            </a:pPr>
            <a:endParaRPr lang="de-DE" altLang="de-DE" b="0" dirty="0">
              <a:ea typeface="ヒラギノ角ゴ Pro W3" pitchFamily="1" charset="-128"/>
            </a:endParaRPr>
          </a:p>
          <a:p>
            <a:pPr marL="442912" indent="0">
              <a:spcBef>
                <a:spcPts val="1000"/>
              </a:spcBef>
              <a:spcAft>
                <a:spcPts val="1000"/>
              </a:spcAft>
              <a:defRPr/>
            </a:pPr>
            <a:endParaRPr lang="de-DE" altLang="de-DE" b="0" kern="0" dirty="0" smtClean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56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ENVIRONMENTAL </a:t>
            </a:r>
            <a:r>
              <a:rPr lang="de-DE" b="1" dirty="0"/>
              <a:t>AND WATER PROTECTION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450156" y="1979613"/>
            <a:ext cx="9217024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Removal</a:t>
            </a:r>
            <a:r>
              <a:rPr lang="de-DE" altLang="de-DE" sz="1600" b="1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b="1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b="1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microplastics</a:t>
            </a:r>
            <a:endParaRPr lang="de-DE" altLang="de-DE" sz="1600" b="1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5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de-DE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purification stages in the sewage treatment plant with final filtration ensure that </a:t>
            </a:r>
            <a:r>
              <a:rPr lang="en-US" altLang="de-DE" sz="16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microplastic</a:t>
            </a:r>
            <a:r>
              <a:rPr lang="en-US" altLang="de-DE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particles are almost completely removed from the wastewater flow</a:t>
            </a:r>
            <a:endParaRPr lang="de-DE" altLang="de-DE" sz="1600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00" lvl="1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Resource-conserving</a:t>
            </a:r>
            <a:r>
              <a:rPr lang="de-DE" altLang="de-DE" sz="1600" b="1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b="1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altLang="de-DE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b="1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b="1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water</a:t>
            </a:r>
            <a:endParaRPr lang="de-DE" altLang="de-DE" sz="16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5475" indent="95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de-DE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of high-pressure flushing vehicles with water recovery </a:t>
            </a:r>
            <a:endParaRPr lang="de-DE" altLang="de-DE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5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Wastewater </a:t>
            </a:r>
            <a:r>
              <a:rPr lang="en-US" altLang="de-DE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treatment plant mainly covers water requirements with treated wastewater</a:t>
            </a:r>
            <a:endParaRPr lang="de-DE" altLang="de-DE" sz="1600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sz="1600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Removal </a:t>
            </a:r>
            <a:r>
              <a:rPr lang="en-US" altLang="de-DE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de-DE" sz="1600" b="1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micropollutants</a:t>
            </a:r>
            <a:r>
              <a:rPr lang="en-US" altLang="de-DE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with activated carbon</a:t>
            </a:r>
            <a:endParaRPr lang="de-DE" altLang="de-DE" sz="16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5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Large-scale </a:t>
            </a:r>
            <a:r>
              <a:rPr lang="en-US" altLang="de-DE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plant eliminates trace substances by more than 80</a:t>
            </a:r>
            <a:endParaRPr lang="de-DE" altLang="de-DE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3600" indent="-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de-DE" sz="1600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Habitats </a:t>
            </a:r>
            <a:r>
              <a:rPr lang="en-US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 animal and plant species are created in the sewage treatment plant</a:t>
            </a:r>
            <a:endParaRPr lang="de-DE" sz="16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5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Numerous </a:t>
            </a:r>
            <a:r>
              <a:rPr lang="en-US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trees, shrubs, orchards and wild herb meadows were planted and several ponds were created on the grounds of the sewage treatment plant </a:t>
            </a:r>
            <a:endParaRPr lang="de-DE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5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Grass </a:t>
            </a:r>
            <a:r>
              <a:rPr lang="en-US" altLang="de-DE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areas are grazed by flocks of sheep</a:t>
            </a:r>
            <a:endParaRPr lang="de-DE" altLang="de-DE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Renewable</a:t>
            </a:r>
            <a:r>
              <a:rPr lang="de-DE" b="1" dirty="0" smtClean="0"/>
              <a:t> </a:t>
            </a:r>
            <a:r>
              <a:rPr lang="de-DE" b="1" dirty="0" err="1" smtClean="0"/>
              <a:t>energies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Resource</a:t>
            </a:r>
            <a:r>
              <a:rPr lang="de-DE" b="1" dirty="0" smtClean="0"/>
              <a:t> </a:t>
            </a:r>
            <a:r>
              <a:rPr lang="de-DE" b="1" dirty="0" err="1" smtClean="0"/>
              <a:t>Conservation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450156" y="1979613"/>
            <a:ext cx="4140000" cy="4968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de-DE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Around 70 % of the energy required to operate the sewage treatment plant can be provided by self-generated heat and </a:t>
            </a:r>
            <a:r>
              <a:rPr lang="en-US" altLang="de-DE" sz="16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electricity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de-DE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Sewage gas produced from sewage sludge in the digesters accounts for the largest </a:t>
            </a:r>
            <a:r>
              <a:rPr lang="en-US" altLang="de-DE" sz="16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share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de-DE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sewage gas produced is converted into heat and electricity in combined heat and power plants and via a boiler </a:t>
            </a:r>
            <a:r>
              <a:rPr lang="en-US" altLang="de-DE" sz="16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de-DE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Additional power generation via photovoltaic system and water wheel </a:t>
            </a:r>
            <a:endParaRPr lang="de-DE" altLang="de-DE" sz="1600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>
            <a:fillRect/>
          </a:stretch>
        </p:blipFill>
        <p:spPr bwMode="auto">
          <a:xfrm>
            <a:off x="5274692" y="1979613"/>
            <a:ext cx="3240360" cy="203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" b="9999"/>
          <a:stretch>
            <a:fillRect/>
          </a:stretch>
        </p:blipFill>
        <p:spPr bwMode="auto">
          <a:xfrm>
            <a:off x="6894872" y="4379561"/>
            <a:ext cx="3240000" cy="202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72" y="4379561"/>
            <a:ext cx="3240000" cy="2160000"/>
          </a:xfrm>
          <a:prstGeom prst="rect">
            <a:avLst/>
          </a:prstGeom>
        </p:spPr>
      </p:pic>
      <p:pic>
        <p:nvPicPr>
          <p:cNvPr id="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t="18427" r="2487"/>
          <a:stretch>
            <a:fillRect/>
          </a:stretch>
        </p:blipFill>
        <p:spPr bwMode="auto">
          <a:xfrm>
            <a:off x="5271480" y="1979613"/>
            <a:ext cx="3240000" cy="204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Renewable</a:t>
            </a:r>
            <a:r>
              <a:rPr lang="de-DE" b="1" dirty="0"/>
              <a:t> </a:t>
            </a:r>
            <a:r>
              <a:rPr lang="de-DE" b="1" dirty="0" err="1"/>
              <a:t>energies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Resource</a:t>
            </a:r>
            <a:r>
              <a:rPr lang="de-DE" b="1" dirty="0"/>
              <a:t> </a:t>
            </a:r>
            <a:r>
              <a:rPr lang="de-DE" b="1" dirty="0" err="1"/>
              <a:t>Conservation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450156" y="1979613"/>
            <a:ext cx="4140000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de-DE" sz="1600" dirty="0">
                <a:ea typeface="Calibri" panose="020F0502020204030204" pitchFamily="34" charset="0"/>
                <a:cs typeface="Calibri" panose="020F0502020204030204" pitchFamily="34" charset="0"/>
              </a:rPr>
              <a:t>Additional sewage gas can be produced by feeding co-substrates into the </a:t>
            </a:r>
            <a:r>
              <a:rPr lang="en-US" altLang="de-DE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digesters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de-DE" sz="1600" dirty="0">
                <a:ea typeface="Calibri" panose="020F0502020204030204" pitchFamily="34" charset="0"/>
                <a:cs typeface="Calibri" panose="020F0502020204030204" pitchFamily="34" charset="0"/>
              </a:rPr>
              <a:t>A 5,000 m³ heat storage tank enables stable system operation, as the stored heat can be made available as </a:t>
            </a:r>
            <a:r>
              <a:rPr lang="en-US" altLang="de-DE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required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de-DE" sz="1600" dirty="0">
                <a:ea typeface="Calibri" panose="020F0502020204030204" pitchFamily="34" charset="0"/>
                <a:cs typeface="Calibri" panose="020F0502020204030204" pitchFamily="34" charset="0"/>
              </a:rPr>
              <a:t>A power-to-heat system supports the composition of the energy mix, as it stores temporary electricity surpluses in </a:t>
            </a:r>
            <a:r>
              <a:rPr lang="en-US" altLang="de-DE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heat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de-DE" sz="1600" dirty="0">
                <a:ea typeface="Calibri" panose="020F0502020204030204" pitchFamily="34" charset="0"/>
                <a:cs typeface="Calibri" panose="020F0502020204030204" pitchFamily="34" charset="0"/>
              </a:rPr>
              <a:t>Utilization of wastewater heat in the sewer system through the use of heat pumps and heat exchangers</a:t>
            </a:r>
            <a:endParaRPr lang="de-DE" altLang="de-DE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58501" y="1908423"/>
            <a:ext cx="7872426" cy="1044587"/>
          </a:xfrm>
        </p:spPr>
        <p:txBody>
          <a:bodyPr/>
          <a:lstStyle/>
          <a:p>
            <a:r>
              <a:rPr lang="en-US" dirty="0"/>
              <a:t>Thank you for your attention.</a:t>
            </a:r>
            <a:endParaRPr lang="de-DE" dirty="0"/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460375" y="3780631"/>
            <a:ext cx="4741862" cy="2052228"/>
          </a:xfrm>
          <a:prstGeom prst="rect">
            <a:avLst/>
          </a:prstGeom>
        </p:spPr>
        <p:txBody>
          <a:bodyPr/>
          <a:lstStyle>
            <a:lvl1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chemeClr val="tx2"/>
                </a:solidFill>
              </a:rPr>
              <a:t>Stadtentwässerung Mannheim</a:t>
            </a:r>
          </a:p>
          <a:p>
            <a:pPr>
              <a:defRPr/>
            </a:pPr>
            <a:r>
              <a:rPr lang="de-DE" kern="0" dirty="0" smtClean="0">
                <a:solidFill>
                  <a:schemeClr val="tx2"/>
                </a:solidFill>
              </a:rPr>
              <a:t>Käfertaler Straße 265</a:t>
            </a:r>
          </a:p>
          <a:p>
            <a:pPr>
              <a:defRPr/>
            </a:pPr>
            <a:r>
              <a:rPr lang="de-DE" kern="0" dirty="0" smtClean="0">
                <a:solidFill>
                  <a:schemeClr val="tx2"/>
                </a:solidFill>
              </a:rPr>
              <a:t>68167 Mannheim</a:t>
            </a:r>
          </a:p>
          <a:p>
            <a:pPr>
              <a:defRPr/>
            </a:pPr>
            <a:r>
              <a:rPr lang="de-DE" kern="0" dirty="0" smtClean="0">
                <a:solidFill>
                  <a:schemeClr val="tx2"/>
                </a:solidFill>
              </a:rPr>
              <a:t>Phone</a:t>
            </a:r>
            <a:r>
              <a:rPr lang="de-DE" kern="0" dirty="0" smtClean="0">
                <a:solidFill>
                  <a:schemeClr val="tx2"/>
                </a:solidFill>
              </a:rPr>
              <a:t>.: </a:t>
            </a:r>
            <a:r>
              <a:rPr lang="de-DE" kern="0" dirty="0" smtClean="0">
                <a:solidFill>
                  <a:schemeClr val="tx2"/>
                </a:solidFill>
              </a:rPr>
              <a:t>0621 293-5210</a:t>
            </a:r>
          </a:p>
          <a:p>
            <a:pPr>
              <a:defRPr/>
            </a:pPr>
            <a:r>
              <a:rPr lang="de-DE" kern="0" dirty="0" smtClean="0">
                <a:solidFill>
                  <a:schemeClr val="tx2"/>
                </a:solidFill>
              </a:rPr>
              <a:t>Fax: 0621 293-5211</a:t>
            </a:r>
          </a:p>
          <a:p>
            <a:pPr>
              <a:defRPr/>
            </a:pPr>
            <a:r>
              <a:rPr lang="de-DE" kern="0" dirty="0" smtClean="0">
                <a:solidFill>
                  <a:schemeClr val="tx2"/>
                </a:solidFill>
              </a:rPr>
              <a:t>Mail: </a:t>
            </a:r>
            <a:r>
              <a:rPr lang="de-DE" kern="0" dirty="0" smtClean="0">
                <a:solidFill>
                  <a:schemeClr val="tx2"/>
                </a:solidFill>
                <a:hlinkClick r:id="rId2"/>
              </a:rPr>
              <a:t>stadtentwaesserung@mannheim.de</a:t>
            </a:r>
            <a:endParaRPr lang="de-DE" kern="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de-DE" sz="1100" kern="0" dirty="0" smtClean="0">
                <a:solidFill>
                  <a:schemeClr val="tx2"/>
                </a:solidFill>
              </a:rPr>
              <a:t>Status: </a:t>
            </a:r>
            <a:r>
              <a:rPr lang="de-DE" sz="1100" kern="0" dirty="0" err="1" smtClean="0">
                <a:solidFill>
                  <a:schemeClr val="tx2"/>
                </a:solidFill>
              </a:rPr>
              <a:t>December</a:t>
            </a:r>
            <a:r>
              <a:rPr lang="de-DE" sz="1100" kern="0" dirty="0" smtClean="0">
                <a:solidFill>
                  <a:schemeClr val="tx2"/>
                </a:solidFill>
              </a:rPr>
              <a:t> 2024</a:t>
            </a:r>
          </a:p>
          <a:p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Who </a:t>
            </a:r>
            <a:r>
              <a:rPr lang="de-DE" b="1" dirty="0" err="1" smtClean="0"/>
              <a:t>we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450156" y="1979613"/>
            <a:ext cx="9217024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2563" algn="l" defTabSz="1043056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de-DE" sz="1600" dirty="0" smtClean="0">
                <a:ea typeface="ヒラギノ角ゴ Pro W3" pitchFamily="1" charset="-128"/>
              </a:rPr>
              <a:t>The </a:t>
            </a:r>
            <a:r>
              <a:rPr lang="en-US" altLang="de-DE" sz="1600" dirty="0" err="1">
                <a:ea typeface="ヒラギノ角ゴ Pro W3" pitchFamily="1" charset="-128"/>
              </a:rPr>
              <a:t>Eigenbetrieb</a:t>
            </a:r>
            <a:r>
              <a:rPr lang="en-US" altLang="de-DE" sz="1600" dirty="0">
                <a:ea typeface="ヒラギノ角ゴ Pro W3" pitchFamily="1" charset="-128"/>
              </a:rPr>
              <a:t> </a:t>
            </a:r>
            <a:r>
              <a:rPr lang="en-US" altLang="de-DE" sz="1600" dirty="0" err="1">
                <a:ea typeface="ヒラギノ角ゴ Pro W3" pitchFamily="1" charset="-128"/>
              </a:rPr>
              <a:t>Stadtentwässerung</a:t>
            </a:r>
            <a:r>
              <a:rPr lang="en-US" altLang="de-DE" sz="1600" dirty="0">
                <a:ea typeface="ヒラギノ角ゴ Pro W3" pitchFamily="1" charset="-128"/>
              </a:rPr>
              <a:t> (EBS) is a modern municipal service provider. </a:t>
            </a:r>
            <a:endParaRPr lang="en-US" altLang="de-DE" sz="1600" dirty="0" smtClean="0">
              <a:ea typeface="ヒラギノ角ゴ Pro W3" pitchFamily="1" charset="-128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de-DE" sz="1600" dirty="0" smtClean="0">
                <a:ea typeface="ヒラギノ角ゴ Pro W3" pitchFamily="1" charset="-128"/>
              </a:rPr>
              <a:t>Its </a:t>
            </a:r>
            <a:r>
              <a:rPr lang="en-US" altLang="de-DE" sz="1600" dirty="0">
                <a:ea typeface="ヒラギノ角ゴ Pro W3" pitchFamily="1" charset="-128"/>
              </a:rPr>
              <a:t>task is to drain and treat wastewater from households and industry as well as rainwater throughout the city and return it to the natural water cycle, the Rhine receiving watercourse</a:t>
            </a:r>
            <a:r>
              <a:rPr lang="en-US" altLang="de-DE" sz="1600" dirty="0" smtClean="0">
                <a:ea typeface="ヒラギノ角ゴ Pro W3" pitchFamily="1" charset="-128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de-DE" sz="1600" dirty="0" smtClean="0">
                <a:ea typeface="ヒラギノ角ゴ Pro W3" pitchFamily="1" charset="-128"/>
              </a:rPr>
              <a:t>This </a:t>
            </a:r>
            <a:r>
              <a:rPr lang="en-US" altLang="de-DE" sz="1600" dirty="0">
                <a:ea typeface="ヒラギノ角ゴ Pro W3" pitchFamily="1" charset="-128"/>
              </a:rPr>
              <a:t>is done according to the best available technology and in compliance with legal requirements. The avoidance of health hazards and the protection of water bodies and the environment have the highest </a:t>
            </a:r>
            <a:r>
              <a:rPr lang="en-US" altLang="de-DE" sz="1600" dirty="0" smtClean="0">
                <a:ea typeface="ヒラギノ角ゴ Pro W3" pitchFamily="1" charset="-128"/>
              </a:rPr>
              <a:t>priority.</a:t>
            </a:r>
            <a:endParaRPr lang="de-DE" altLang="de-DE" sz="1600" dirty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17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facts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450850" y="1979613"/>
            <a:ext cx="7848178" cy="496887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de-DE" altLang="de-DE" sz="1600" dirty="0" err="1" smtClean="0">
                <a:ea typeface="ヒラギノ角ゴ Pro W3" pitchFamily="1" charset="-128"/>
              </a:rPr>
              <a:t>Foundation</a:t>
            </a:r>
            <a:r>
              <a:rPr lang="de-DE" altLang="de-DE" sz="1600" dirty="0" smtClean="0">
                <a:ea typeface="ヒラギノ角ゴ Pro W3" pitchFamily="1" charset="-128"/>
              </a:rPr>
              <a:t>		</a:t>
            </a:r>
            <a:r>
              <a:rPr lang="de-DE" altLang="de-DE" sz="1600" dirty="0">
                <a:ea typeface="ヒラギノ角ゴ Pro W3" pitchFamily="1" charset="-128"/>
              </a:rPr>
              <a:t>			</a:t>
            </a:r>
            <a:r>
              <a:rPr lang="de-DE" altLang="de-DE" sz="1600" dirty="0" smtClean="0">
                <a:ea typeface="ヒラギノ角ゴ Pro W3" pitchFamily="1" charset="-128"/>
              </a:rPr>
              <a:t>1997-01-01</a:t>
            </a:r>
            <a:br>
              <a:rPr lang="de-DE" altLang="de-DE" sz="1600" dirty="0" smtClean="0">
                <a:ea typeface="ヒラギノ角ゴ Pro W3" pitchFamily="1" charset="-128"/>
              </a:rPr>
            </a:b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de-DE" altLang="de-DE" sz="1600" dirty="0" err="1">
                <a:ea typeface="ヒラギノ角ゴ Pro W3" pitchFamily="1" charset="-128"/>
              </a:rPr>
              <a:t>Employees</a:t>
            </a:r>
            <a:r>
              <a:rPr lang="de-DE" altLang="de-DE" sz="1600" dirty="0">
                <a:ea typeface="ヒラギノ角ゴ Pro W3" pitchFamily="1" charset="-128"/>
              </a:rPr>
              <a:t> 				</a:t>
            </a:r>
            <a:r>
              <a:rPr lang="de-DE" altLang="de-DE" sz="1600" dirty="0" smtClean="0">
                <a:ea typeface="ヒラギノ角ゴ Pro W3" pitchFamily="1" charset="-128"/>
              </a:rPr>
              <a:t>260</a:t>
            </a:r>
            <a:br>
              <a:rPr lang="de-DE" altLang="de-DE" sz="1600" dirty="0" smtClean="0">
                <a:ea typeface="ヒラギノ角ゴ Pro W3" pitchFamily="1" charset="-128"/>
              </a:rPr>
            </a:b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Fixed </a:t>
            </a:r>
            <a:r>
              <a:rPr lang="de-DE" altLang="de-DE" sz="1600" dirty="0" err="1">
                <a:solidFill>
                  <a:srgbClr val="000000"/>
                </a:solidFill>
                <a:ea typeface="ヒラギノ角ゴ Pro W3" pitchFamily="1" charset="-128"/>
              </a:rPr>
              <a:t>assets</a:t>
            </a: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>
                <a:ea typeface="ヒラギノ角ゴ Pro W3" pitchFamily="1" charset="-128"/>
              </a:rPr>
              <a:t>				</a:t>
            </a:r>
            <a:r>
              <a:rPr lang="de-DE" altLang="de-DE" sz="1600" dirty="0" smtClean="0">
                <a:ea typeface="ヒラギノ角ゴ Pro W3" pitchFamily="1" charset="-128"/>
              </a:rPr>
              <a:t>343 </a:t>
            </a:r>
            <a:r>
              <a:rPr lang="de-DE" altLang="de-DE" sz="1600" dirty="0">
                <a:ea typeface="ヒラギノ角ゴ Pro W3" pitchFamily="1" charset="-128"/>
              </a:rPr>
              <a:t>Mio. </a:t>
            </a:r>
            <a:r>
              <a:rPr lang="de-DE" altLang="de-DE" sz="1600" dirty="0" smtClean="0">
                <a:ea typeface="ヒラギノ角ゴ Pro W3" pitchFamily="1" charset="-128"/>
              </a:rPr>
              <a:t>€</a:t>
            </a:r>
            <a:br>
              <a:rPr lang="de-DE" altLang="de-DE" sz="1600" dirty="0" smtClean="0">
                <a:ea typeface="ヒラギノ角ゴ Pro W3" pitchFamily="1" charset="-128"/>
              </a:rPr>
            </a:b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de-DE" altLang="de-DE" sz="1600" dirty="0" smtClean="0">
                <a:solidFill>
                  <a:srgbClr val="000000"/>
                </a:solidFill>
                <a:ea typeface="ヒラギノ角ゴ Pro W3" pitchFamily="1" charset="-128"/>
              </a:rPr>
              <a:t>Investment	</a:t>
            </a:r>
            <a:r>
              <a:rPr lang="de-DE" altLang="de-DE" sz="1600" dirty="0">
                <a:ea typeface="ヒラギノ角ゴ Pro W3" pitchFamily="1" charset="-128"/>
              </a:rPr>
              <a:t>				</a:t>
            </a:r>
            <a:r>
              <a:rPr lang="de-DE" altLang="de-DE" sz="1600" dirty="0" smtClean="0">
                <a:ea typeface="ヒラギノ角ゴ Pro W3" pitchFamily="1" charset="-128"/>
              </a:rPr>
              <a:t>12,6 </a:t>
            </a:r>
            <a:r>
              <a:rPr lang="de-DE" altLang="de-DE" sz="1600" dirty="0">
                <a:ea typeface="ヒラギノ角ゴ Pro W3" pitchFamily="1" charset="-128"/>
              </a:rPr>
              <a:t>Mio. </a:t>
            </a:r>
            <a:r>
              <a:rPr lang="de-DE" altLang="de-DE" sz="1600" dirty="0" smtClean="0">
                <a:ea typeface="ヒラギノ角ゴ Pro W3" pitchFamily="1" charset="-128"/>
              </a:rPr>
              <a:t>€ </a:t>
            </a:r>
            <a:br>
              <a:rPr lang="de-DE" altLang="de-DE" sz="1600" dirty="0" smtClean="0">
                <a:ea typeface="ヒラギノ角ゴ Pro W3" pitchFamily="1" charset="-128"/>
              </a:rPr>
            </a:b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r>
              <a:rPr lang="en-US" altLang="de-DE" sz="1600" dirty="0">
                <a:ea typeface="ヒラギノ角ゴ Pro W3" pitchFamily="1" charset="-128"/>
              </a:rPr>
              <a:t>Quality and Environmental Management System</a:t>
            </a:r>
          </a:p>
          <a:p>
            <a:pPr>
              <a:spcBef>
                <a:spcPct val="0"/>
              </a:spcBef>
            </a:pPr>
            <a:r>
              <a:rPr lang="de-DE" altLang="de-DE" sz="1600" dirty="0">
                <a:ea typeface="ヒラギノ角ゴ Pro W3" pitchFamily="1" charset="-128"/>
              </a:rPr>
              <a:t>Certified </a:t>
            </a:r>
            <a:r>
              <a:rPr lang="de-DE" altLang="de-DE" sz="1600" dirty="0" err="1">
                <a:ea typeface="ヒラギノ角ゴ Pro W3" pitchFamily="1" charset="-128"/>
              </a:rPr>
              <a:t>according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to</a:t>
            </a:r>
            <a:r>
              <a:rPr lang="de-DE" altLang="de-DE" sz="1600" dirty="0">
                <a:ea typeface="ヒラギノ角ゴ Pro W3" pitchFamily="1" charset="-128"/>
              </a:rPr>
              <a:t> EN ISO 9001 / EN ISO </a:t>
            </a:r>
            <a:r>
              <a:rPr lang="de-DE" altLang="de-DE" sz="1600" dirty="0" smtClean="0">
                <a:ea typeface="ヒラギノ角ゴ Pro W3" pitchFamily="1" charset="-128"/>
              </a:rPr>
              <a:t>14001	</a:t>
            </a:r>
            <a:r>
              <a:rPr lang="de-DE" altLang="de-DE" sz="1600" dirty="0" err="1" smtClean="0">
                <a:ea typeface="ヒラギノ角ゴ Pro W3" pitchFamily="1" charset="-128"/>
              </a:rPr>
              <a:t>since</a:t>
            </a:r>
            <a:r>
              <a:rPr lang="de-DE" altLang="de-DE" sz="1600" dirty="0" smtClean="0">
                <a:ea typeface="ヒラギノ角ゴ Pro W3" pitchFamily="1" charset="-128"/>
              </a:rPr>
              <a:t> 2003-01</a:t>
            </a:r>
            <a:br>
              <a:rPr lang="de-DE" altLang="de-DE" sz="1600" dirty="0" smtClean="0">
                <a:ea typeface="ヒラギノ角ゴ Pro W3" pitchFamily="1" charset="-128"/>
              </a:rPr>
            </a:br>
            <a:endParaRPr lang="de-DE" altLang="de-DE" sz="1600" dirty="0" smtClean="0">
              <a:ea typeface="ヒラギノ角ゴ Pro W3" pitchFamily="1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1600" dirty="0">
                <a:ea typeface="ヒラギノ角ゴ Pro W3" pitchFamily="1" charset="-128"/>
              </a:rPr>
              <a:t>Operators </a:t>
            </a:r>
            <a:r>
              <a:rPr lang="de-DE" sz="1600" dirty="0" err="1">
                <a:ea typeface="ヒラギノ角ゴ Pro W3" pitchFamily="1" charset="-128"/>
              </a:rPr>
              <a:t>of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critical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infrastructure</a:t>
            </a:r>
            <a:r>
              <a:rPr lang="de-DE" sz="1600" dirty="0">
                <a:ea typeface="ヒラギノ角ゴ Pro W3" pitchFamily="1" charset="-128"/>
              </a:rPr>
              <a:t> </a:t>
            </a:r>
            <a:r>
              <a:rPr lang="de-DE" sz="1600" dirty="0" smtClean="0">
                <a:ea typeface="ヒラギノ角ゴ Pro W3" pitchFamily="1" charset="-128"/>
              </a:rPr>
              <a:t>			</a:t>
            </a:r>
            <a:r>
              <a:rPr lang="de-DE" sz="1600" dirty="0" err="1" smtClean="0">
                <a:ea typeface="ヒラギノ角ゴ Pro W3" pitchFamily="1" charset="-128"/>
              </a:rPr>
              <a:t>according</a:t>
            </a:r>
            <a:r>
              <a:rPr lang="de-DE" sz="1600" dirty="0" smtClean="0">
                <a:ea typeface="ヒラギノ角ゴ Pro W3" pitchFamily="1" charset="-128"/>
              </a:rPr>
              <a:t> </a:t>
            </a:r>
            <a:r>
              <a:rPr lang="de-DE" sz="1600" dirty="0" err="1">
                <a:ea typeface="ヒラギノ角ゴ Pro W3" pitchFamily="1" charset="-128"/>
              </a:rPr>
              <a:t>to</a:t>
            </a:r>
            <a:r>
              <a:rPr lang="de-DE" sz="1600" dirty="0">
                <a:ea typeface="ヒラギノ角ゴ Pro W3" pitchFamily="1" charset="-128"/>
              </a:rPr>
              <a:t> BSI </a:t>
            </a:r>
            <a:r>
              <a:rPr lang="de-DE" sz="1600" dirty="0" err="1">
                <a:ea typeface="ヒラギノ角ゴ Pro W3" pitchFamily="1" charset="-128"/>
              </a:rPr>
              <a:t>law</a:t>
            </a:r>
            <a:endParaRPr lang="de-DE" sz="1600" dirty="0"/>
          </a:p>
          <a:p>
            <a:pPr>
              <a:spcAft>
                <a:spcPts val="600"/>
              </a:spcAft>
            </a:pPr>
            <a:endParaRPr lang="de-DE" sz="1600" dirty="0" smtClean="0"/>
          </a:p>
          <a:p>
            <a:pPr>
              <a:spcAft>
                <a:spcPts val="600"/>
              </a:spcAft>
            </a:pPr>
            <a:endParaRPr lang="de-DE" sz="1600" dirty="0"/>
          </a:p>
          <a:p>
            <a:pPr>
              <a:spcAft>
                <a:spcPts val="600"/>
              </a:spcAft>
            </a:pP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0978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facts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450850" y="1979613"/>
            <a:ext cx="9791700" cy="496887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de-DE" altLang="de-DE" sz="1600" dirty="0" err="1">
                <a:ea typeface="ヒラギノ角ゴ Pro W3" pitchFamily="1" charset="-128"/>
              </a:rPr>
              <a:t>Sewage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treatment</a:t>
            </a:r>
            <a:r>
              <a:rPr lang="de-DE" altLang="de-DE" sz="1600" dirty="0">
                <a:ea typeface="ヒラギノ角ゴ Pro W3" pitchFamily="1" charset="-128"/>
              </a:rPr>
              <a:t> plant 	</a:t>
            </a:r>
            <a:r>
              <a:rPr lang="de-DE" altLang="de-DE" sz="1600" dirty="0" smtClean="0">
                <a:ea typeface="ヒラギノ角ゴ Pro W3" pitchFamily="1" charset="-128"/>
              </a:rPr>
              <a:t>	</a:t>
            </a:r>
            <a:r>
              <a:rPr lang="de-DE" altLang="de-DE" sz="1600" dirty="0">
                <a:ea typeface="ヒラギノ角ゴ Pro W3" pitchFamily="1" charset="-128"/>
              </a:rPr>
              <a:t>	725.000 </a:t>
            </a:r>
            <a:r>
              <a:rPr lang="de-DE" altLang="de-DE" sz="1600" dirty="0" err="1">
                <a:ea typeface="ヒラギノ角ゴ Pro W3" pitchFamily="1" charset="-128"/>
              </a:rPr>
              <a:t>population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equivalents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(</a:t>
            </a:r>
            <a:r>
              <a:rPr lang="de-DE" altLang="de-DE" sz="1600" dirty="0">
                <a:ea typeface="ヒラギノ角ゴ Pro W3" pitchFamily="1" charset="-128"/>
              </a:rPr>
              <a:t>design </a:t>
            </a:r>
            <a:r>
              <a:rPr lang="de-DE" altLang="de-DE" sz="1600" dirty="0" err="1">
                <a:ea typeface="ヒラギノ角ゴ Pro W3" pitchFamily="1" charset="-128"/>
              </a:rPr>
              <a:t>size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de-DE" altLang="de-DE" sz="1600" dirty="0" smtClean="0">
                <a:ea typeface="ヒラギノ角ゴ Pro W3" pitchFamily="1" charset="-128"/>
              </a:rPr>
              <a:t>		    	   		</a:t>
            </a:r>
            <a:r>
              <a:rPr lang="en-US" altLang="de-DE" sz="1600" dirty="0" smtClean="0">
                <a:ea typeface="ヒラギノ角ゴ Pro W3" pitchFamily="1" charset="-128"/>
              </a:rPr>
              <a:t>approx</a:t>
            </a:r>
            <a:r>
              <a:rPr lang="en-US" altLang="de-DE" sz="1600" dirty="0">
                <a:ea typeface="ヒラギノ角ゴ Pro W3" pitchFamily="1" charset="-128"/>
              </a:rPr>
              <a:t>. 92,600 m³ wastewater </a:t>
            </a:r>
            <a:r>
              <a:rPr lang="en-US" altLang="de-DE" sz="1600" dirty="0" smtClean="0">
                <a:ea typeface="ヒラギノ角ゴ Pro W3" pitchFamily="1" charset="-128"/>
              </a:rPr>
              <a:t>flow </a:t>
            </a:r>
            <a:r>
              <a:rPr lang="en-US" altLang="de-DE" sz="1600" dirty="0">
                <a:ea typeface="ヒラギノ角ゴ Pro W3" pitchFamily="1" charset="-128"/>
              </a:rPr>
              <a:t>per day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</a:p>
          <a:p>
            <a:pPr>
              <a:spcBef>
                <a:spcPct val="0"/>
              </a:spcBef>
            </a:pP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ts val="300"/>
              </a:spcBef>
            </a:pP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Sewage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system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>
                <a:ea typeface="ヒラギノ角ゴ Pro W3" pitchFamily="1" charset="-128"/>
              </a:rPr>
              <a:t>		</a:t>
            </a:r>
            <a:r>
              <a:rPr lang="de-DE" altLang="de-DE" sz="1600" dirty="0" smtClean="0">
                <a:ea typeface="ヒラギノ角ゴ Pro W3" pitchFamily="1" charset="-128"/>
              </a:rPr>
              <a:t>    		842 km 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(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without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house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connection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sewers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de-DE" altLang="de-DE" sz="1600" dirty="0">
                <a:ea typeface="ヒラギノ角ゴ Pro W3" pitchFamily="1" charset="-128"/>
              </a:rPr>
              <a:t>		</a:t>
            </a:r>
            <a:r>
              <a:rPr lang="de-DE" altLang="de-DE" sz="1600" dirty="0" smtClean="0">
                <a:ea typeface="ヒラギノ角ゴ Pro W3" pitchFamily="1" charset="-128"/>
              </a:rPr>
              <a:t>    	    		</a:t>
            </a:r>
            <a:r>
              <a:rPr lang="de-DE" altLang="de-DE" sz="1600" dirty="0" err="1" smtClean="0">
                <a:solidFill>
                  <a:schemeClr val="bg2"/>
                </a:solidFill>
                <a:ea typeface="ヒラギノ角ゴ Pro W3" pitchFamily="1" charset="-128"/>
              </a:rPr>
              <a:t>combined</a:t>
            </a:r>
            <a:r>
              <a:rPr lang="de-DE" altLang="de-DE" sz="1600" dirty="0" smtClean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discharge</a:t>
            </a:r>
            <a:endParaRPr lang="de-DE" altLang="de-DE" sz="1600" dirty="0" smtClean="0">
              <a:ea typeface="ヒラギノ角ゴ Pro W3" pitchFamily="1" charset="-128"/>
            </a:endParaRPr>
          </a:p>
          <a:p>
            <a:pPr>
              <a:spcBef>
                <a:spcPts val="300"/>
              </a:spcBef>
            </a:pPr>
            <a:r>
              <a:rPr lang="de-DE" altLang="de-DE" sz="1600" dirty="0" smtClean="0">
                <a:ea typeface="ヒラギノ角ゴ Pro W3" pitchFamily="1" charset="-128"/>
              </a:rPr>
              <a:t>		   	    		39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pumping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stations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>
                <a:ea typeface="ヒラギノ角ゴ Pro W3" pitchFamily="1" charset="-128"/>
              </a:rPr>
              <a:t>		</a:t>
            </a:r>
            <a:r>
              <a:rPr lang="de-DE" altLang="de-DE" sz="1600" dirty="0" smtClean="0">
                <a:ea typeface="ヒラギノ角ゴ Pro W3" pitchFamily="1" charset="-128"/>
              </a:rPr>
              <a:t>    	    					32 </a:t>
            </a:r>
            <a:r>
              <a:rPr lang="de-DE" altLang="de-DE" sz="1600" dirty="0" err="1" smtClean="0">
                <a:solidFill>
                  <a:schemeClr val="bg2"/>
                </a:solidFill>
                <a:ea typeface="ヒラギノ角ゴ Pro W3" pitchFamily="1" charset="-128"/>
              </a:rPr>
              <a:t>lifting</a:t>
            </a:r>
            <a:r>
              <a:rPr lang="de-DE" altLang="de-DE" sz="1600" dirty="0" smtClean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equipments</a:t>
            </a:r>
            <a:endParaRPr lang="de-DE" altLang="de-DE" sz="1600" dirty="0" smtClean="0"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endParaRPr lang="de-DE" altLang="de-DE" sz="1600" dirty="0" smtClean="0">
              <a:ea typeface="ヒラギノ角ゴ Pro W3" pitchFamily="1" charset="-128"/>
            </a:endParaRPr>
          </a:p>
          <a:p>
            <a:pPr>
              <a:spcBef>
                <a:spcPts val="300"/>
              </a:spcBef>
            </a:pP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Rain-/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storm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water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treatment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>
                <a:ea typeface="ヒラギノ角ゴ Pro W3" pitchFamily="1" charset="-128"/>
              </a:rPr>
              <a:t>	</a:t>
            </a:r>
            <a:r>
              <a:rPr lang="de-DE" altLang="de-DE" sz="1600" dirty="0" smtClean="0">
                <a:ea typeface="ヒラギノ角ゴ Pro W3" pitchFamily="1" charset="-128"/>
              </a:rPr>
              <a:t>      </a:t>
            </a:r>
            <a:r>
              <a:rPr lang="de-DE" altLang="de-DE" sz="1600" dirty="0">
                <a:ea typeface="ヒラギノ角ゴ Pro W3" pitchFamily="1" charset="-128"/>
              </a:rPr>
              <a:t>	</a:t>
            </a:r>
            <a:r>
              <a:rPr lang="de-DE" altLang="de-DE" sz="1600" dirty="0" smtClean="0">
                <a:ea typeface="ヒラギノ角ゴ Pro W3" pitchFamily="1" charset="-128"/>
              </a:rPr>
              <a:t>	8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overflow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basins</a:t>
            </a: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ts val="300"/>
              </a:spcBef>
            </a:pPr>
            <a:r>
              <a:rPr lang="de-DE" altLang="de-DE" sz="1600" dirty="0">
                <a:ea typeface="ヒラギノ角ゴ Pro W3" pitchFamily="1" charset="-128"/>
              </a:rPr>
              <a:t>		</a:t>
            </a:r>
            <a:r>
              <a:rPr lang="de-DE" altLang="de-DE" sz="1600" dirty="0" smtClean="0">
                <a:ea typeface="ヒラギノ角ゴ Pro W3" pitchFamily="1" charset="-128"/>
              </a:rPr>
              <a:t>      	   	</a:t>
            </a:r>
            <a:r>
              <a:rPr lang="de-DE" altLang="de-DE" sz="1600" dirty="0">
                <a:ea typeface="ヒラギノ角ゴ Pro W3" pitchFamily="1" charset="-128"/>
              </a:rPr>
              <a:t>	</a:t>
            </a:r>
            <a:r>
              <a:rPr lang="de-DE" altLang="de-DE" sz="1600" dirty="0" smtClean="0">
                <a:ea typeface="ヒラギノ角ゴ Pro W3" pitchFamily="1" charset="-128"/>
              </a:rPr>
              <a:t>8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storm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water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retention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tanks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>
                <a:ea typeface="ヒラギノ角ゴ Pro W3" pitchFamily="1" charset="-128"/>
              </a:rPr>
              <a:t>		</a:t>
            </a:r>
            <a:r>
              <a:rPr lang="de-DE" altLang="de-DE" sz="1600" dirty="0" smtClean="0">
                <a:ea typeface="ヒラギノ角ゴ Pro W3" pitchFamily="1" charset="-128"/>
              </a:rPr>
              <a:t>    	    				12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storage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capacities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of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sewer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>
                <a:ea typeface="ヒラギノ角ゴ Pro W3" pitchFamily="1" charset="-128"/>
              </a:rPr>
              <a:t>		</a:t>
            </a:r>
            <a:r>
              <a:rPr lang="de-DE" altLang="de-DE" sz="1600" dirty="0" smtClean="0">
                <a:ea typeface="ヒラギノ角ゴ Pro W3" pitchFamily="1" charset="-128"/>
              </a:rPr>
              <a:t>     	    </a:t>
            </a:r>
            <a:r>
              <a:rPr lang="de-DE" altLang="de-DE" sz="1600" dirty="0">
                <a:ea typeface="ヒラギノ角ゴ Pro W3" pitchFamily="1" charset="-128"/>
              </a:rPr>
              <a:t>	</a:t>
            </a:r>
            <a:r>
              <a:rPr lang="de-DE" altLang="de-DE" sz="1600" dirty="0" smtClean="0">
                <a:ea typeface="ヒラギノ角ゴ Pro W3" pitchFamily="1" charset="-128"/>
              </a:rPr>
              <a:t>			2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rainwater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infiltration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 smtClean="0">
                <a:solidFill>
                  <a:schemeClr val="bg2"/>
                </a:solidFill>
                <a:ea typeface="ヒラギノ角ゴ Pro W3" pitchFamily="1" charset="-128"/>
              </a:rPr>
              <a:t>facilities</a:t>
            </a:r>
            <a:endParaRPr lang="de-DE" altLang="de-DE" sz="1600" dirty="0" smtClean="0">
              <a:solidFill>
                <a:schemeClr val="bg2"/>
              </a:solidFill>
              <a:ea typeface="ヒラギノ角ゴ Pro W3" pitchFamily="1" charset="-128"/>
            </a:endParaRPr>
          </a:p>
          <a:p>
            <a:pPr>
              <a:spcBef>
                <a:spcPts val="300"/>
              </a:spcBef>
            </a:pPr>
            <a:endParaRPr lang="de-DE" altLang="de-DE" sz="1600" dirty="0">
              <a:solidFill>
                <a:srgbClr val="000000"/>
              </a:solidFill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Retention </a:t>
            </a:r>
            <a:r>
              <a:rPr lang="de-DE" altLang="de-DE" sz="1600" dirty="0" err="1">
                <a:solidFill>
                  <a:srgbClr val="000000"/>
                </a:solidFill>
                <a:ea typeface="ヒラギノ角ゴ Pro W3" pitchFamily="1" charset="-128"/>
              </a:rPr>
              <a:t>volume</a:t>
            </a: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 in total 	</a:t>
            </a:r>
            <a:r>
              <a:rPr lang="de-DE" altLang="de-DE" sz="1600" dirty="0" smtClean="0">
                <a:solidFill>
                  <a:srgbClr val="000000"/>
                </a:solidFill>
                <a:ea typeface="ヒラギノ角ゴ Pro W3" pitchFamily="1" charset="-128"/>
              </a:rPr>
              <a:t>    		</a:t>
            </a:r>
            <a:r>
              <a:rPr lang="de-DE" altLang="de-DE" sz="1600" dirty="0" err="1">
                <a:solidFill>
                  <a:schemeClr val="bg2"/>
                </a:solidFill>
                <a:ea typeface="ヒラギノ角ゴ Pro W3" pitchFamily="1" charset="-128"/>
              </a:rPr>
              <a:t>approx</a:t>
            </a:r>
            <a:r>
              <a:rPr lang="de-DE" altLang="de-DE" sz="1600" dirty="0">
                <a:solidFill>
                  <a:schemeClr val="bg2"/>
                </a:solidFill>
                <a:ea typeface="ヒラギノ角ゴ Pro W3" pitchFamily="1" charset="-128"/>
              </a:rPr>
              <a:t>. 170.000 </a:t>
            </a:r>
            <a:r>
              <a:rPr lang="de-DE" altLang="de-DE" sz="1600" dirty="0" smtClean="0">
                <a:solidFill>
                  <a:schemeClr val="bg2"/>
                </a:solidFill>
                <a:ea typeface="ヒラギノ角ゴ Pro W3" pitchFamily="1" charset="-128"/>
              </a:rPr>
              <a:t>m³</a:t>
            </a:r>
            <a:endParaRPr lang="de-DE" altLang="de-DE" sz="1600" dirty="0">
              <a:solidFill>
                <a:schemeClr val="bg2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0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 smtClean="0">
                <a:ea typeface="ヒラギノ角ゴ Pro W3" pitchFamily="1" charset="-128"/>
              </a:rPr>
              <a:t>Locations </a:t>
            </a:r>
            <a:r>
              <a:rPr lang="de-DE" altLang="de-DE" b="1" dirty="0" err="1">
                <a:ea typeface="ヒラギノ角ゴ Pro W3" pitchFamily="1" charset="-128"/>
              </a:rPr>
              <a:t>and</a:t>
            </a:r>
            <a:r>
              <a:rPr lang="de-DE" altLang="de-DE" b="1" dirty="0">
                <a:ea typeface="ヒラギノ角ゴ Pro W3" pitchFamily="1" charset="-128"/>
              </a:rPr>
              <a:t> </a:t>
            </a:r>
            <a:r>
              <a:rPr lang="de-DE" altLang="de-DE" b="1" dirty="0" err="1">
                <a:ea typeface="ヒラギノ角ゴ Pro W3" pitchFamily="1" charset="-128"/>
              </a:rPr>
              <a:t>employees</a:t>
            </a:r>
            <a:r>
              <a:rPr lang="de-DE" altLang="de-DE" b="1" dirty="0">
                <a:ea typeface="ヒラギノ角ゴ Pro W3" pitchFamily="1" charset="-128"/>
              </a:rPr>
              <a:t/>
            </a:r>
            <a:br>
              <a:rPr lang="de-DE" altLang="de-DE" b="1" dirty="0">
                <a:ea typeface="ヒラギノ角ゴ Pro W3" pitchFamily="1" charset="-128"/>
              </a:rPr>
            </a:b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449400" y="2014344"/>
            <a:ext cx="6516688" cy="4968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1600" kern="0" dirty="0" err="1" smtClean="0">
                <a:solidFill>
                  <a:srgbClr val="C00000"/>
                </a:solidFill>
              </a:rPr>
              <a:t>Wastewater</a:t>
            </a:r>
            <a:r>
              <a:rPr lang="de-DE" sz="1600" kern="0" dirty="0" smtClean="0">
                <a:solidFill>
                  <a:srgbClr val="C00000"/>
                </a:solidFill>
              </a:rPr>
              <a:t> </a:t>
            </a:r>
            <a:r>
              <a:rPr lang="de-DE" sz="1600" kern="0" dirty="0" err="1">
                <a:solidFill>
                  <a:srgbClr val="C00000"/>
                </a:solidFill>
              </a:rPr>
              <a:t>treatment</a:t>
            </a:r>
            <a:endParaRPr lang="de-DE" sz="1600" kern="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de-DE" sz="1600" kern="0" dirty="0" smtClean="0">
                <a:solidFill>
                  <a:schemeClr val="bg2"/>
                </a:solidFill>
              </a:rPr>
              <a:t>155</a:t>
            </a:r>
            <a:r>
              <a:rPr lang="de-DE" sz="1600" kern="0" dirty="0" smtClean="0">
                <a:solidFill>
                  <a:srgbClr val="FF0000"/>
                </a:solidFill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</a:rPr>
              <a:t>employees</a:t>
            </a:r>
            <a:endParaRPr lang="de-DE" sz="1600" kern="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de-DE" sz="1600" kern="0" dirty="0">
                <a:solidFill>
                  <a:srgbClr val="000000"/>
                </a:solidFill>
              </a:rPr>
              <a:t>Karl-Imhoff-Straße </a:t>
            </a:r>
            <a:r>
              <a:rPr lang="de-DE" sz="1600" kern="0" dirty="0" smtClean="0">
                <a:solidFill>
                  <a:srgbClr val="000000"/>
                </a:solidFill>
              </a:rPr>
              <a:t>50</a:t>
            </a:r>
          </a:p>
          <a:p>
            <a:pPr>
              <a:lnSpc>
                <a:spcPct val="100000"/>
              </a:lnSpc>
              <a:defRPr/>
            </a:pPr>
            <a:r>
              <a:rPr lang="de-DE" sz="1600" kern="0" dirty="0" smtClean="0">
                <a:solidFill>
                  <a:srgbClr val="000000"/>
                </a:solidFill>
              </a:rPr>
              <a:t>68307</a:t>
            </a:r>
            <a:r>
              <a:rPr lang="de-DE" sz="1600" dirty="0" smtClean="0"/>
              <a:t> </a:t>
            </a:r>
            <a:r>
              <a:rPr lang="de-DE" sz="1600" kern="0" dirty="0">
                <a:solidFill>
                  <a:srgbClr val="000000"/>
                </a:solidFill>
              </a:rPr>
              <a:t>Mannheim</a:t>
            </a:r>
          </a:p>
          <a:p>
            <a:pPr>
              <a:lnSpc>
                <a:spcPct val="100000"/>
              </a:lnSpc>
              <a:defRPr/>
            </a:pPr>
            <a:endParaRPr lang="de-DE" sz="1600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de-DE" sz="1600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de-DE" sz="1600" kern="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de-DE" sz="1600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1600" kern="0" dirty="0" err="1">
                <a:solidFill>
                  <a:srgbClr val="C00000"/>
                </a:solidFill>
              </a:rPr>
              <a:t>Sewerage</a:t>
            </a:r>
            <a:r>
              <a:rPr lang="de-DE" sz="1600" kern="0" dirty="0">
                <a:solidFill>
                  <a:srgbClr val="C00000"/>
                </a:solidFill>
              </a:rPr>
              <a:t> </a:t>
            </a:r>
            <a:r>
              <a:rPr lang="de-DE" sz="1600" kern="0" dirty="0" err="1">
                <a:solidFill>
                  <a:srgbClr val="C00000"/>
                </a:solidFill>
              </a:rPr>
              <a:t>disposal</a:t>
            </a:r>
            <a:r>
              <a:rPr lang="de-DE" sz="1600" kern="0" dirty="0">
                <a:solidFill>
                  <a:srgbClr val="C00000"/>
                </a:solidFill>
              </a:rPr>
              <a:t> </a:t>
            </a:r>
            <a:r>
              <a:rPr lang="de-DE" sz="1600" kern="0" dirty="0" err="1">
                <a:solidFill>
                  <a:srgbClr val="C00000"/>
                </a:solidFill>
              </a:rPr>
              <a:t>and</a:t>
            </a:r>
            <a:r>
              <a:rPr lang="de-DE" sz="1600" kern="0" dirty="0">
                <a:solidFill>
                  <a:srgbClr val="C00000"/>
                </a:solidFill>
              </a:rPr>
              <a:t> </a:t>
            </a:r>
            <a:r>
              <a:rPr lang="de-DE" sz="1600" kern="0" dirty="0" err="1">
                <a:solidFill>
                  <a:srgbClr val="C00000"/>
                </a:solidFill>
              </a:rPr>
              <a:t>administration</a:t>
            </a:r>
            <a:endParaRPr lang="de-DE" sz="1600" kern="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de-DE" sz="1600" kern="0" dirty="0" smtClean="0">
                <a:solidFill>
                  <a:schemeClr val="bg2"/>
                </a:solidFill>
              </a:rPr>
              <a:t>105 </a:t>
            </a:r>
            <a:r>
              <a:rPr lang="de-DE" sz="1600" kern="0" dirty="0" err="1">
                <a:solidFill>
                  <a:srgbClr val="000000"/>
                </a:solidFill>
              </a:rPr>
              <a:t>employees</a:t>
            </a:r>
            <a:endParaRPr lang="de-DE" sz="1600" kern="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de-DE" sz="1600" kern="0" dirty="0">
                <a:solidFill>
                  <a:srgbClr val="000000"/>
                </a:solidFill>
              </a:rPr>
              <a:t>Käfertaler Straße </a:t>
            </a:r>
            <a:r>
              <a:rPr lang="de-DE" sz="1600" kern="0" dirty="0" smtClean="0">
                <a:solidFill>
                  <a:srgbClr val="000000"/>
                </a:solidFill>
              </a:rPr>
              <a:t>265</a:t>
            </a:r>
          </a:p>
          <a:p>
            <a:pPr>
              <a:lnSpc>
                <a:spcPct val="100000"/>
              </a:lnSpc>
              <a:defRPr/>
            </a:pPr>
            <a:r>
              <a:rPr lang="de-DE" sz="1600" kern="0" dirty="0" smtClean="0">
                <a:solidFill>
                  <a:srgbClr val="000000"/>
                </a:solidFill>
              </a:rPr>
              <a:t>68167 </a:t>
            </a:r>
            <a:r>
              <a:rPr lang="de-DE" sz="1600" kern="0" dirty="0">
                <a:solidFill>
                  <a:srgbClr val="000000"/>
                </a:solidFill>
              </a:rPr>
              <a:t>Mannheim</a:t>
            </a:r>
          </a:p>
          <a:p>
            <a:pPr>
              <a:lnSpc>
                <a:spcPct val="100000"/>
              </a:lnSpc>
              <a:defRPr/>
            </a:pPr>
            <a:endParaRPr lang="de-DE" sz="1600" kern="0" dirty="0">
              <a:solidFill>
                <a:srgbClr val="000000"/>
              </a:solidFill>
            </a:endParaRPr>
          </a:p>
        </p:txBody>
      </p:sp>
      <p:grpSp>
        <p:nvGrpSpPr>
          <p:cNvPr id="6" name="Gruppieren 3"/>
          <p:cNvGrpSpPr>
            <a:grpSpLocks/>
          </p:cNvGrpSpPr>
          <p:nvPr/>
        </p:nvGrpSpPr>
        <p:grpSpPr bwMode="auto">
          <a:xfrm>
            <a:off x="6007470" y="2014344"/>
            <a:ext cx="4284476" cy="4141725"/>
            <a:chOff x="5607227" y="956573"/>
            <a:chExt cx="3474819" cy="336867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7227" y="956573"/>
              <a:ext cx="3474819" cy="3368675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8" name="Ellipse 10"/>
            <p:cNvSpPr>
              <a:spLocks noChangeArrowheads="1"/>
            </p:cNvSpPr>
            <p:nvPr/>
          </p:nvSpPr>
          <p:spPr bwMode="auto">
            <a:xfrm>
              <a:off x="5827659" y="1043753"/>
              <a:ext cx="224440" cy="23157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de-DE" altLang="de-DE" sz="1600"/>
            </a:p>
          </p:txBody>
        </p:sp>
        <p:sp>
          <p:nvSpPr>
            <p:cNvPr id="9" name="Ellipse 10"/>
            <p:cNvSpPr>
              <a:spLocks noChangeArrowheads="1"/>
            </p:cNvSpPr>
            <p:nvPr/>
          </p:nvSpPr>
          <p:spPr bwMode="auto">
            <a:xfrm>
              <a:off x="7513635" y="3332217"/>
              <a:ext cx="224440" cy="23293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de-DE" altLang="de-DE" sz="1600"/>
            </a:p>
          </p:txBody>
        </p:sp>
      </p:grpSp>
    </p:spTree>
    <p:extLst>
      <p:ext uri="{BB962C8B-B14F-4D97-AF65-F5344CB8AC3E}">
        <p14:creationId xmlns:p14="http://schemas.microsoft.com/office/powerpoint/2010/main" val="13834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Organisation 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4" name="Textfeld 53"/>
          <p:cNvSpPr txBox="1"/>
          <p:nvPr/>
        </p:nvSpPr>
        <p:spPr>
          <a:xfrm>
            <a:off x="2031399" y="3187880"/>
            <a:ext cx="1961032" cy="261262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sz="1100" dirty="0" smtClean="0">
                <a:latin typeface="Arial" pitchFamily="34" charset="0"/>
                <a:cs typeface="Arial" pitchFamily="34" charset="0"/>
              </a:rPr>
              <a:t>Public Relations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2031399" y="2662571"/>
            <a:ext cx="1961032" cy="430887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Quality / Environmental Management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2031399" y="2315838"/>
            <a:ext cx="1961032" cy="26161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Managing </a:t>
            </a: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Director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Assistant</a:t>
            </a:r>
            <a:endParaRPr lang="de-DE" sz="1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6271251" y="2315838"/>
            <a:ext cx="1961032" cy="430887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Staff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Council </a:t>
            </a: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civil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servants</a:t>
            </a:r>
            <a:endParaRPr lang="de-DE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2031399" y="3546526"/>
            <a:ext cx="1961032" cy="261262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/>
              <a:t>Energy</a:t>
            </a:r>
            <a:r>
              <a:rPr lang="de-DE" sz="1100" dirty="0"/>
              <a:t> </a:t>
            </a:r>
            <a:r>
              <a:rPr lang="de-DE" sz="1100" dirty="0" err="1"/>
              <a:t>management</a:t>
            </a:r>
            <a:endParaRPr lang="de-DE" sz="1100" dirty="0"/>
          </a:p>
        </p:txBody>
      </p:sp>
      <p:sp>
        <p:nvSpPr>
          <p:cNvPr id="59" name="Textfeld 58"/>
          <p:cNvSpPr txBox="1"/>
          <p:nvPr/>
        </p:nvSpPr>
        <p:spPr>
          <a:xfrm>
            <a:off x="6271251" y="3231337"/>
            <a:ext cx="1961032" cy="26161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Security </a:t>
            </a:r>
            <a:r>
              <a:rPr lang="de-DE" sz="11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</a:t>
            </a:r>
            <a:endParaRPr lang="de-DE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6272543" y="2773680"/>
            <a:ext cx="1961032" cy="430887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Pollution Control </a:t>
            </a: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Deputy</a:t>
            </a:r>
            <a:endParaRPr lang="de-DE" sz="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4165353" y="4230722"/>
            <a:ext cx="1961032" cy="435437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Sewerage</a:t>
            </a:r>
            <a:r>
              <a:rPr lang="de-DE" sz="11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Disposal</a:t>
            </a:r>
            <a:r>
              <a:rPr lang="de-DE" sz="11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Department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766636" y="4228777"/>
            <a:ext cx="1961032" cy="430887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Financial </a:t>
            </a:r>
            <a:br>
              <a:rPr lang="de-DE" sz="11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de-DE" sz="11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Department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4147249" y="1833278"/>
            <a:ext cx="1961032" cy="261262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Managing </a:t>
            </a:r>
            <a:r>
              <a:rPr lang="de-DE" sz="11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Director</a:t>
            </a:r>
            <a:endParaRPr lang="de-DE" sz="11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7570453" y="4226493"/>
            <a:ext cx="1961032" cy="435437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Wastewater</a:t>
            </a:r>
            <a:r>
              <a:rPr lang="de-DE" sz="11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Treatment Department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1157843" y="4860751"/>
            <a:ext cx="1961032" cy="430887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Human </a:t>
            </a:r>
            <a:r>
              <a:rPr lang="de-DE" sz="11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Ressources</a:t>
            </a:r>
            <a:r>
              <a:rPr lang="de-DE" sz="11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Organisation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1154100" y="5391229"/>
            <a:ext cx="1961032" cy="26161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Accounting/ </a:t>
            </a: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Finance</a:t>
            </a:r>
            <a:endParaRPr lang="de-DE" sz="1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1157843" y="5751269"/>
            <a:ext cx="1961032" cy="26161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Controlling / </a:t>
            </a:r>
            <a:r>
              <a:rPr lang="de-DE" sz="11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Charges</a:t>
            </a:r>
            <a:endParaRPr lang="de-DE" sz="1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Gerader Verbinder 75"/>
          <p:cNvCxnSpPr>
            <a:stCxn id="63" idx="2"/>
          </p:cNvCxnSpPr>
          <p:nvPr/>
        </p:nvCxnSpPr>
        <p:spPr>
          <a:xfrm>
            <a:off x="5127765" y="2094540"/>
            <a:ext cx="17938" cy="191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 flipH="1">
            <a:off x="3992431" y="2446469"/>
            <a:ext cx="1135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 flipH="1">
            <a:off x="4002217" y="3677157"/>
            <a:ext cx="1135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/>
          <p:cNvCxnSpPr/>
          <p:nvPr/>
        </p:nvCxnSpPr>
        <p:spPr>
          <a:xfrm flipH="1">
            <a:off x="3992431" y="3318510"/>
            <a:ext cx="1135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/>
        </p:nvCxnSpPr>
        <p:spPr>
          <a:xfrm flipH="1">
            <a:off x="4002217" y="2869068"/>
            <a:ext cx="1135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/>
          <p:cNvCxnSpPr/>
          <p:nvPr/>
        </p:nvCxnSpPr>
        <p:spPr>
          <a:xfrm flipH="1">
            <a:off x="5127765" y="2446468"/>
            <a:ext cx="1135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/>
          <p:cNvCxnSpPr/>
          <p:nvPr/>
        </p:nvCxnSpPr>
        <p:spPr>
          <a:xfrm flipH="1">
            <a:off x="5137209" y="2869068"/>
            <a:ext cx="1135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/>
          <p:cNvCxnSpPr/>
          <p:nvPr/>
        </p:nvCxnSpPr>
        <p:spPr>
          <a:xfrm flipH="1">
            <a:off x="5127765" y="3318510"/>
            <a:ext cx="1135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/>
          <p:cNvCxnSpPr/>
          <p:nvPr/>
        </p:nvCxnSpPr>
        <p:spPr>
          <a:xfrm flipH="1">
            <a:off x="1739700" y="4006500"/>
            <a:ext cx="3406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r Verbinder 97"/>
          <p:cNvCxnSpPr/>
          <p:nvPr/>
        </p:nvCxnSpPr>
        <p:spPr>
          <a:xfrm flipH="1">
            <a:off x="5145703" y="4006500"/>
            <a:ext cx="3406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/>
          <p:cNvCxnSpPr/>
          <p:nvPr/>
        </p:nvCxnSpPr>
        <p:spPr>
          <a:xfrm flipV="1">
            <a:off x="1743659" y="4006500"/>
            <a:ext cx="0" cy="21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r Verbinder 103"/>
          <p:cNvCxnSpPr/>
          <p:nvPr/>
        </p:nvCxnSpPr>
        <p:spPr>
          <a:xfrm flipV="1">
            <a:off x="5145869" y="4006500"/>
            <a:ext cx="0" cy="21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r Verbinder 104"/>
          <p:cNvCxnSpPr/>
          <p:nvPr/>
        </p:nvCxnSpPr>
        <p:spPr>
          <a:xfrm flipV="1">
            <a:off x="8551871" y="4006500"/>
            <a:ext cx="0" cy="21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111"/>
          <p:cNvCxnSpPr/>
          <p:nvPr/>
        </p:nvCxnSpPr>
        <p:spPr>
          <a:xfrm>
            <a:off x="921500" y="4668020"/>
            <a:ext cx="0" cy="1220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r Verbinder 112"/>
          <p:cNvCxnSpPr>
            <a:stCxn id="65" idx="1"/>
          </p:cNvCxnSpPr>
          <p:nvPr/>
        </p:nvCxnSpPr>
        <p:spPr>
          <a:xfrm flipH="1" flipV="1">
            <a:off x="921500" y="5075614"/>
            <a:ext cx="236343" cy="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r Verbinder 117"/>
          <p:cNvCxnSpPr/>
          <p:nvPr/>
        </p:nvCxnSpPr>
        <p:spPr>
          <a:xfrm flipH="1">
            <a:off x="921500" y="5508823"/>
            <a:ext cx="23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r Verbinder 118"/>
          <p:cNvCxnSpPr/>
          <p:nvPr/>
        </p:nvCxnSpPr>
        <p:spPr>
          <a:xfrm flipH="1">
            <a:off x="918333" y="5888728"/>
            <a:ext cx="23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feld 122"/>
          <p:cNvSpPr txBox="1"/>
          <p:nvPr/>
        </p:nvSpPr>
        <p:spPr>
          <a:xfrm>
            <a:off x="4553415" y="4879724"/>
            <a:ext cx="1961032" cy="26161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Special Buildings</a:t>
            </a:r>
          </a:p>
        </p:txBody>
      </p:sp>
      <p:sp>
        <p:nvSpPr>
          <p:cNvPr id="124" name="Textfeld 123"/>
          <p:cNvSpPr txBox="1"/>
          <p:nvPr/>
        </p:nvSpPr>
        <p:spPr>
          <a:xfrm>
            <a:off x="4553415" y="5319221"/>
            <a:ext cx="1961032" cy="26161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Planning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Construction</a:t>
            </a:r>
            <a:endParaRPr lang="de-DE" sz="1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4553415" y="5758097"/>
            <a:ext cx="1961032" cy="26161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Sewerage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de-DE" sz="1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6" name="Gerader Verbinder 125"/>
          <p:cNvCxnSpPr/>
          <p:nvPr/>
        </p:nvCxnSpPr>
        <p:spPr>
          <a:xfrm flipH="1">
            <a:off x="4317647" y="4669386"/>
            <a:ext cx="3168" cy="1574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r Verbinder 126"/>
          <p:cNvCxnSpPr>
            <a:stCxn id="123" idx="1"/>
          </p:cNvCxnSpPr>
          <p:nvPr/>
        </p:nvCxnSpPr>
        <p:spPr>
          <a:xfrm flipH="1" flipV="1">
            <a:off x="4320815" y="5010356"/>
            <a:ext cx="232600" cy="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r Verbinder 127"/>
          <p:cNvCxnSpPr/>
          <p:nvPr/>
        </p:nvCxnSpPr>
        <p:spPr>
          <a:xfrm flipH="1">
            <a:off x="4317647" y="5451954"/>
            <a:ext cx="23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r Verbinder 128"/>
          <p:cNvCxnSpPr/>
          <p:nvPr/>
        </p:nvCxnSpPr>
        <p:spPr>
          <a:xfrm flipH="1">
            <a:off x="4317648" y="5890094"/>
            <a:ext cx="23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feld 130"/>
          <p:cNvSpPr txBox="1"/>
          <p:nvPr/>
        </p:nvSpPr>
        <p:spPr>
          <a:xfrm>
            <a:off x="4550248" y="6112951"/>
            <a:ext cx="1961032" cy="26161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Sewerage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Pipe System</a:t>
            </a:r>
          </a:p>
        </p:txBody>
      </p:sp>
      <p:cxnSp>
        <p:nvCxnSpPr>
          <p:cNvPr id="133" name="Gerader Verbinder 132"/>
          <p:cNvCxnSpPr/>
          <p:nvPr/>
        </p:nvCxnSpPr>
        <p:spPr>
          <a:xfrm flipH="1">
            <a:off x="4317646" y="6238510"/>
            <a:ext cx="23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feld 133"/>
          <p:cNvSpPr txBox="1"/>
          <p:nvPr/>
        </p:nvSpPr>
        <p:spPr>
          <a:xfrm>
            <a:off x="7961989" y="4879724"/>
            <a:ext cx="1961032" cy="26161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Wastewater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Treatment</a:t>
            </a:r>
          </a:p>
        </p:txBody>
      </p:sp>
      <p:sp>
        <p:nvSpPr>
          <p:cNvPr id="135" name="Textfeld 134"/>
          <p:cNvSpPr txBox="1"/>
          <p:nvPr/>
        </p:nvSpPr>
        <p:spPr>
          <a:xfrm>
            <a:off x="7961989" y="5247213"/>
            <a:ext cx="1961032" cy="26161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Machine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de-DE" sz="1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7965732" y="5654000"/>
            <a:ext cx="1961032" cy="430887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Electronical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Measurement </a:t>
            </a: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Control Technology</a:t>
            </a:r>
          </a:p>
        </p:txBody>
      </p:sp>
      <p:cxnSp>
        <p:nvCxnSpPr>
          <p:cNvPr id="137" name="Gerader Verbinder 136"/>
          <p:cNvCxnSpPr/>
          <p:nvPr/>
        </p:nvCxnSpPr>
        <p:spPr>
          <a:xfrm>
            <a:off x="7729389" y="4669386"/>
            <a:ext cx="0" cy="1762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/>
          <p:cNvCxnSpPr>
            <a:stCxn id="134" idx="1"/>
          </p:cNvCxnSpPr>
          <p:nvPr/>
        </p:nvCxnSpPr>
        <p:spPr>
          <a:xfrm flipH="1" flipV="1">
            <a:off x="7729389" y="5010356"/>
            <a:ext cx="232600" cy="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r Verbinder 138"/>
          <p:cNvCxnSpPr/>
          <p:nvPr/>
        </p:nvCxnSpPr>
        <p:spPr>
          <a:xfrm flipH="1">
            <a:off x="7729389" y="5360211"/>
            <a:ext cx="23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r Verbinder 139"/>
          <p:cNvCxnSpPr/>
          <p:nvPr/>
        </p:nvCxnSpPr>
        <p:spPr>
          <a:xfrm flipH="1">
            <a:off x="7726223" y="5890094"/>
            <a:ext cx="23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feld 163"/>
          <p:cNvSpPr txBox="1"/>
          <p:nvPr/>
        </p:nvSpPr>
        <p:spPr>
          <a:xfrm>
            <a:off x="7958823" y="6301351"/>
            <a:ext cx="1961032" cy="26161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de-DE" sz="11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Wastewater</a:t>
            </a:r>
            <a:r>
              <a:rPr lang="de-DE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Chemistry</a:t>
            </a:r>
          </a:p>
        </p:txBody>
      </p:sp>
      <p:cxnSp>
        <p:nvCxnSpPr>
          <p:cNvPr id="165" name="Gerader Verbinder 164"/>
          <p:cNvCxnSpPr/>
          <p:nvPr/>
        </p:nvCxnSpPr>
        <p:spPr>
          <a:xfrm flipH="1">
            <a:off x="7726222" y="6431981"/>
            <a:ext cx="23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Distribution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Staff</a:t>
            </a:r>
            <a:endParaRPr lang="de-DE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8</a:t>
            </a:fld>
            <a:endParaRPr lang="de-DE"/>
          </a:p>
        </p:txBody>
      </p:sp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2448580418"/>
              </p:ext>
            </p:extLst>
          </p:nvPr>
        </p:nvGraphicFramePr>
        <p:xfrm>
          <a:off x="-401686" y="1632294"/>
          <a:ext cx="10932961" cy="650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39292" y="6647053"/>
            <a:ext cx="342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Total </a:t>
            </a:r>
            <a:r>
              <a:rPr lang="de-DE" sz="1600" b="1" dirty="0" err="1" smtClean="0"/>
              <a:t>numbers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employees</a:t>
            </a:r>
            <a:r>
              <a:rPr lang="de-DE" sz="1600" b="1" dirty="0" smtClean="0"/>
              <a:t>: 260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3371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164" y="972493"/>
            <a:ext cx="9791700" cy="900112"/>
          </a:xfrm>
        </p:spPr>
        <p:txBody>
          <a:bodyPr/>
          <a:lstStyle/>
          <a:p>
            <a:r>
              <a:rPr lang="de-DE" b="1" dirty="0" err="1" smtClean="0"/>
              <a:t>Wastewater</a:t>
            </a:r>
            <a:r>
              <a:rPr lang="de-DE" b="1" dirty="0" smtClean="0"/>
              <a:t> </a:t>
            </a:r>
            <a:r>
              <a:rPr lang="de-DE" b="1" dirty="0" err="1"/>
              <a:t>charges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expenses</a:t>
            </a:r>
            <a:endParaRPr lang="de-DE" b="1" baseline="30000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F80B8-803C-4AB6-A8AE-01828F490E6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450850" y="1980431"/>
            <a:ext cx="9791700" cy="446449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de-DE" altLang="de-DE" sz="1600" dirty="0" err="1" smtClean="0">
                <a:solidFill>
                  <a:srgbClr val="C00000"/>
                </a:solidFill>
                <a:ea typeface="ヒラギノ角ゴ Pro W3" pitchFamily="1" charset="-128"/>
              </a:rPr>
              <a:t>Sewage</a:t>
            </a:r>
            <a:r>
              <a:rPr lang="de-DE" altLang="de-DE" sz="1600" dirty="0" smtClean="0">
                <a:solidFill>
                  <a:srgbClr val="C00000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  <a:ea typeface="ヒラギノ角ゴ Pro W3" pitchFamily="1" charset="-128"/>
              </a:rPr>
              <a:t>fees</a:t>
            </a:r>
            <a:endParaRPr lang="de-DE" altLang="de-DE" sz="1600" dirty="0">
              <a:solidFill>
                <a:srgbClr val="C00000"/>
              </a:solidFill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r>
              <a:rPr lang="de-DE" altLang="de-DE" sz="1600" dirty="0" smtClean="0">
                <a:ea typeface="ヒラギノ角ゴ Pro W3" pitchFamily="1" charset="-128"/>
              </a:rPr>
              <a:t>Per </a:t>
            </a:r>
            <a:r>
              <a:rPr lang="de-DE" altLang="de-DE" sz="1600" dirty="0" err="1">
                <a:ea typeface="ヒラギノ角ゴ Pro W3" pitchFamily="1" charset="-128"/>
              </a:rPr>
              <a:t>cubic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metre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of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delivered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drinking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water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smtClean="0">
                <a:ea typeface="ヒラギノ角ゴ Pro W3" pitchFamily="1" charset="-128"/>
              </a:rPr>
              <a:t>	 </a:t>
            </a:r>
            <a:r>
              <a:rPr lang="de-DE" altLang="de-DE" sz="1600" dirty="0">
                <a:ea typeface="ヒラギノ角ゴ Pro W3" pitchFamily="1" charset="-128"/>
              </a:rPr>
              <a:t>	</a:t>
            </a:r>
            <a:r>
              <a:rPr lang="de-DE" altLang="de-DE" sz="1600" dirty="0" smtClean="0"/>
              <a:t>1</a:t>
            </a:r>
            <a:r>
              <a:rPr lang="de-DE" sz="1600" dirty="0" smtClean="0"/>
              <a:t>,96 € (</a:t>
            </a:r>
            <a:r>
              <a:rPr lang="de-DE" sz="1600" dirty="0" err="1" smtClean="0"/>
              <a:t>since</a:t>
            </a:r>
            <a:r>
              <a:rPr lang="de-DE" sz="1600" dirty="0" smtClean="0"/>
              <a:t> 2025-01-01, </a:t>
            </a:r>
            <a:r>
              <a:rPr lang="de-DE" sz="1600" dirty="0" err="1" smtClean="0"/>
              <a:t>before</a:t>
            </a:r>
            <a:r>
              <a:rPr lang="de-DE" sz="1600" dirty="0" smtClean="0"/>
              <a:t> 1,68 €)</a:t>
            </a: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r>
              <a:rPr lang="de-DE" altLang="de-DE" sz="1600" dirty="0" smtClean="0">
                <a:solidFill>
                  <a:srgbClr val="C00000"/>
                </a:solidFill>
                <a:ea typeface="ヒラギノ角ゴ Pro W3" pitchFamily="1" charset="-128"/>
              </a:rPr>
              <a:t>Rain </a:t>
            </a:r>
            <a:r>
              <a:rPr lang="de-DE" altLang="de-DE" sz="1600" dirty="0" err="1" smtClean="0">
                <a:solidFill>
                  <a:srgbClr val="C00000"/>
                </a:solidFill>
                <a:ea typeface="ヒラギノ角ゴ Pro W3" pitchFamily="1" charset="-128"/>
              </a:rPr>
              <a:t>water</a:t>
            </a:r>
            <a:r>
              <a:rPr lang="de-DE" altLang="de-DE" sz="1600" dirty="0" smtClean="0">
                <a:solidFill>
                  <a:srgbClr val="C00000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 smtClean="0">
                <a:solidFill>
                  <a:srgbClr val="C00000"/>
                </a:solidFill>
                <a:ea typeface="ヒラギノ角ゴ Pro W3" pitchFamily="1" charset="-128"/>
              </a:rPr>
              <a:t>fees</a:t>
            </a:r>
            <a:endParaRPr lang="de-DE" altLang="de-DE" sz="1600" dirty="0">
              <a:solidFill>
                <a:srgbClr val="C00000"/>
              </a:solidFill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r>
              <a:rPr lang="de-DE" altLang="de-DE" sz="1600" dirty="0" smtClean="0">
                <a:ea typeface="ヒラギノ角ゴ Pro W3" pitchFamily="1" charset="-128"/>
              </a:rPr>
              <a:t>Per </a:t>
            </a:r>
            <a:r>
              <a:rPr lang="de-DE" altLang="de-DE" sz="1600" dirty="0" err="1">
                <a:ea typeface="ヒラギノ角ゴ Pro W3" pitchFamily="1" charset="-128"/>
              </a:rPr>
              <a:t>square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metre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and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year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of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drained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err="1">
                <a:ea typeface="ヒラギノ角ゴ Pro W3" pitchFamily="1" charset="-128"/>
              </a:rPr>
              <a:t>surface</a:t>
            </a:r>
            <a:r>
              <a:rPr lang="de-DE" altLang="de-DE" sz="1600" dirty="0">
                <a:ea typeface="ヒラギノ角ゴ Pro W3" pitchFamily="1" charset="-128"/>
              </a:rPr>
              <a:t> 		</a:t>
            </a:r>
            <a:r>
              <a:rPr lang="de-DE" sz="1600" dirty="0" smtClean="0"/>
              <a:t>0,72 € (</a:t>
            </a:r>
            <a:r>
              <a:rPr lang="de-DE" sz="1600" dirty="0" err="1" smtClean="0"/>
              <a:t>since</a:t>
            </a:r>
            <a:r>
              <a:rPr lang="de-DE" sz="1600" dirty="0" smtClean="0"/>
              <a:t> 2025-01-01, </a:t>
            </a:r>
            <a:r>
              <a:rPr lang="de-DE" sz="1600" dirty="0" err="1" smtClean="0"/>
              <a:t>before</a:t>
            </a:r>
            <a:r>
              <a:rPr lang="de-DE" sz="1600" dirty="0" smtClean="0"/>
              <a:t> 0,80 €)</a:t>
            </a: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r>
              <a:rPr lang="de-DE" altLang="de-DE" sz="1600" dirty="0" smtClean="0">
                <a:solidFill>
                  <a:schemeClr val="bg2"/>
                </a:solidFill>
                <a:ea typeface="ヒラギノ角ゴ Pro W3" pitchFamily="1" charset="-128"/>
              </a:rPr>
              <a:t>Income </a:t>
            </a:r>
            <a:r>
              <a:rPr lang="de-DE" altLang="de-DE" sz="1600" dirty="0" smtClean="0">
                <a:ea typeface="ヒラギノ角ゴ Pro W3" pitchFamily="1" charset="-128"/>
              </a:rPr>
              <a:t>(</a:t>
            </a:r>
            <a:r>
              <a:rPr lang="de-DE" altLang="de-DE" sz="1600" dirty="0" err="1" smtClean="0">
                <a:ea typeface="ヒラギノ角ゴ Pro W3" pitchFamily="1" charset="-128"/>
              </a:rPr>
              <a:t>Wastewater</a:t>
            </a:r>
            <a:r>
              <a:rPr lang="de-DE" altLang="de-DE" sz="1600" dirty="0" smtClean="0">
                <a:ea typeface="ヒラギノ角ゴ Pro W3" pitchFamily="1" charset="-128"/>
              </a:rPr>
              <a:t> </a:t>
            </a:r>
            <a:r>
              <a:rPr lang="de-DE" altLang="de-DE" sz="1600" dirty="0" err="1" smtClean="0">
                <a:ea typeface="ヒラギノ角ゴ Pro W3" pitchFamily="1" charset="-128"/>
              </a:rPr>
              <a:t>Charges</a:t>
            </a:r>
            <a:r>
              <a:rPr lang="de-DE" altLang="de-DE" sz="1600" dirty="0" smtClean="0">
                <a:ea typeface="ヒラギノ角ゴ Pro W3" pitchFamily="1" charset="-128"/>
              </a:rPr>
              <a:t>) 			58,7 </a:t>
            </a:r>
            <a:r>
              <a:rPr lang="de-DE" altLang="de-DE" sz="1600" dirty="0">
                <a:ea typeface="ヒラギノ角ゴ Pro W3" pitchFamily="1" charset="-128"/>
              </a:rPr>
              <a:t>Mio. €</a:t>
            </a:r>
          </a:p>
          <a:p>
            <a:pPr>
              <a:spcBef>
                <a:spcPct val="0"/>
              </a:spcBef>
            </a:pPr>
            <a:endParaRPr lang="de-DE" altLang="de-DE" sz="1600" dirty="0">
              <a:ea typeface="ヒラギノ角ゴ Pro W3" pitchFamily="1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Material </a:t>
            </a:r>
            <a:r>
              <a:rPr lang="de-DE" altLang="de-DE" sz="1600" dirty="0" err="1">
                <a:solidFill>
                  <a:srgbClr val="000000"/>
                </a:solidFill>
                <a:ea typeface="ヒラギノ角ゴ Pro W3" pitchFamily="1" charset="-128"/>
              </a:rPr>
              <a:t>costs</a:t>
            </a: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smtClean="0">
                <a:ea typeface="ヒラギノ角ゴ Pro W3" pitchFamily="1" charset="-128"/>
              </a:rPr>
              <a:t>				15,9 Mio. €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1600" dirty="0" err="1">
                <a:solidFill>
                  <a:srgbClr val="000000"/>
                </a:solidFill>
                <a:ea typeface="ヒラギノ角ゴ Pro W3" pitchFamily="1" charset="-128"/>
              </a:rPr>
              <a:t>Personnel</a:t>
            </a: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ea typeface="ヒラギノ角ゴ Pro W3" pitchFamily="1" charset="-128"/>
              </a:rPr>
              <a:t>costs</a:t>
            </a: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 smtClean="0">
                <a:ea typeface="ヒラギノ角ゴ Pro W3" pitchFamily="1" charset="-128"/>
              </a:rPr>
              <a:t>				19,9 Mio. €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1600" dirty="0" err="1">
                <a:solidFill>
                  <a:srgbClr val="000000"/>
                </a:solidFill>
                <a:ea typeface="ヒラギノ角ゴ Pro W3" pitchFamily="1" charset="-128"/>
              </a:rPr>
              <a:t>Depreciations</a:t>
            </a: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>
                <a:ea typeface="ヒラギノ角ゴ Pro W3" pitchFamily="1" charset="-128"/>
              </a:rPr>
              <a:t>				</a:t>
            </a:r>
            <a:r>
              <a:rPr lang="de-DE" altLang="de-DE" sz="1600" dirty="0" smtClean="0">
                <a:ea typeface="ヒラギノ角ゴ Pro W3" pitchFamily="1" charset="-128"/>
              </a:rPr>
              <a:t>15,6 </a:t>
            </a:r>
            <a:r>
              <a:rPr lang="de-DE" altLang="de-DE" sz="1600" dirty="0">
                <a:ea typeface="ヒラギノ角ゴ Pro W3" pitchFamily="1" charset="-128"/>
              </a:rPr>
              <a:t>Mio. €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Financial </a:t>
            </a:r>
            <a:r>
              <a:rPr lang="de-DE" altLang="de-DE" sz="1600" dirty="0" err="1">
                <a:solidFill>
                  <a:srgbClr val="000000"/>
                </a:solidFill>
                <a:ea typeface="ヒラギノ角ゴ Pro W3" pitchFamily="1" charset="-128"/>
              </a:rPr>
              <a:t>result</a:t>
            </a:r>
            <a:r>
              <a:rPr lang="de-DE" altLang="de-DE" sz="1600" dirty="0">
                <a:solidFill>
                  <a:srgbClr val="000000"/>
                </a:solidFill>
                <a:ea typeface="ヒラギノ角ゴ Pro W3" pitchFamily="1" charset="-128"/>
              </a:rPr>
              <a:t> </a:t>
            </a:r>
            <a:r>
              <a:rPr lang="de-DE" altLang="de-DE" sz="1600" dirty="0">
                <a:ea typeface="ヒラギノ角ゴ Pro W3" pitchFamily="1" charset="-128"/>
              </a:rPr>
              <a:t>			 </a:t>
            </a:r>
            <a:r>
              <a:rPr lang="de-DE" altLang="de-DE" sz="1600" dirty="0" smtClean="0">
                <a:ea typeface="ヒラギノ角ゴ Pro W3" pitchFamily="1" charset="-128"/>
              </a:rPr>
              <a:t>                </a:t>
            </a:r>
            <a:r>
              <a:rPr lang="de-DE" altLang="de-DE" sz="1600" dirty="0">
                <a:ea typeface="ヒラギノ角ゴ Pro W3" pitchFamily="1" charset="-128"/>
              </a:rPr>
              <a:t> </a:t>
            </a:r>
            <a:r>
              <a:rPr lang="de-DE" altLang="de-DE" sz="1600" dirty="0" smtClean="0">
                <a:ea typeface="ヒラギノ角ゴ Pro W3" pitchFamily="1" charset="-128"/>
              </a:rPr>
              <a:t> 21,3 Mio</a:t>
            </a:r>
            <a:r>
              <a:rPr lang="de-DE" altLang="de-DE" sz="1600" dirty="0">
                <a:ea typeface="ヒラギノ角ゴ Pro W3" pitchFamily="1" charset="-128"/>
              </a:rPr>
              <a:t>. </a:t>
            </a:r>
            <a:r>
              <a:rPr lang="de-DE" altLang="de-DE" sz="1600" dirty="0" smtClean="0">
                <a:ea typeface="ヒラギノ角ゴ Pro W3" pitchFamily="1" charset="-128"/>
              </a:rPr>
              <a:t>€</a:t>
            </a:r>
            <a:endParaRPr lang="de-DE" altLang="de-DE" sz="1600" dirty="0">
              <a:ea typeface="ヒラギノ角ゴ Pro W3" pitchFamily="1" charset="-128"/>
            </a:endParaRPr>
          </a:p>
          <a:p>
            <a:pPr>
              <a:spcBef>
                <a:spcPct val="0"/>
              </a:spcBef>
            </a:pPr>
            <a:endParaRPr lang="de-DE" altLang="de-DE" sz="1600" dirty="0">
              <a:ea typeface="ヒラギノ角ゴ Pro W3" pitchFamily="1" charset="-128"/>
            </a:endParaRP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147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ec1c99cef3d3d27449e1995989d4d649d41b6"/>
</p:tagLst>
</file>

<file path=ppt/theme/theme1.xml><?xml version="1.0" encoding="utf-8"?>
<a:theme xmlns:a="http://schemas.openxmlformats.org/drawingml/2006/main" name="Larissa">
  <a:themeElements>
    <a:clrScheme name="Stadt Mannheim 1">
      <a:dk1>
        <a:srgbClr val="141313"/>
      </a:dk1>
      <a:lt1>
        <a:srgbClr val="FFFFFE"/>
      </a:lt1>
      <a:dk2>
        <a:srgbClr val="FFFFFE"/>
      </a:dk2>
      <a:lt2>
        <a:srgbClr val="141414"/>
      </a:lt2>
      <a:accent1>
        <a:srgbClr val="C90000"/>
      </a:accent1>
      <a:accent2>
        <a:srgbClr val="C0C1BF"/>
      </a:accent2>
      <a:accent3>
        <a:srgbClr val="97BE0D"/>
      </a:accent3>
      <a:accent4>
        <a:srgbClr val="0065A3"/>
      </a:accent4>
      <a:accent5>
        <a:srgbClr val="EB6A0A"/>
      </a:accent5>
      <a:accent6>
        <a:srgbClr val="C5005A"/>
      </a:accent6>
      <a:hlink>
        <a:srgbClr val="0065A3"/>
      </a:hlink>
      <a:folHlink>
        <a:srgbClr val="00A1F4"/>
      </a:folHlink>
    </a:clrScheme>
    <a:fontScheme name="Mannhei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Standarddesign.thmx</Template>
  <TotalTime>0</TotalTime>
  <Words>1366</Words>
  <Application>Microsoft Office PowerPoint</Application>
  <PresentationFormat>Benutzerdefiniert</PresentationFormat>
  <Paragraphs>275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Calibri</vt:lpstr>
      <vt:lpstr>Monotype Sorts</vt:lpstr>
      <vt:lpstr>Segoe UI Light</vt:lpstr>
      <vt:lpstr>Symbol</vt:lpstr>
      <vt:lpstr>Wingdings</vt:lpstr>
      <vt:lpstr>ヒラギノ角ゴ Pro W3</vt:lpstr>
      <vt:lpstr>Larissa</vt:lpstr>
      <vt:lpstr>  EBS MANNHEIM –   WASTEWATER DEPARTMENT CITY OF MANNHEIM</vt:lpstr>
      <vt:lpstr>TABLE OF CONTENTS</vt:lpstr>
      <vt:lpstr>Who we are</vt:lpstr>
      <vt:lpstr>DatA and facts</vt:lpstr>
      <vt:lpstr>DatA and facts</vt:lpstr>
      <vt:lpstr>Locations and employees </vt:lpstr>
      <vt:lpstr>Organisation </vt:lpstr>
      <vt:lpstr>Distribution of Staff</vt:lpstr>
      <vt:lpstr>Wastewater charges and expenses</vt:lpstr>
      <vt:lpstr>Expense distribution </vt:lpstr>
      <vt:lpstr>Sewerage disposal </vt:lpstr>
      <vt:lpstr>Age structure of sewers</vt:lpstr>
      <vt:lpstr>Sewerage system inspecton </vt:lpstr>
      <vt:lpstr>Sewer database </vt:lpstr>
      <vt:lpstr>Renovation and construction of sewer</vt:lpstr>
      <vt:lpstr>Wastewater treatment plant</vt:lpstr>
      <vt:lpstr>Enviromental performance (as of 2024) </vt:lpstr>
      <vt:lpstr>Material Balance (AS OF 2024) </vt:lpstr>
      <vt:lpstr>ACTivated CARBON PLANT</vt:lpstr>
      <vt:lpstr>ENVIRONMENTAL AND WATER PROTECTION</vt:lpstr>
      <vt:lpstr>Renewable energies and Resource Conservation</vt:lpstr>
      <vt:lpstr>Renewable energies and Resource Conservation</vt:lpstr>
      <vt:lpstr>Thank you for your attention.</vt:lpstr>
    </vt:vector>
  </TitlesOfParts>
  <Company>Stadt Mannheim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Stadt Mannheim</dc:creator>
  <cp:lastModifiedBy>Umbach, Alena 69</cp:lastModifiedBy>
  <cp:revision>410</cp:revision>
  <cp:lastPrinted>2025-06-02T05:23:43Z</cp:lastPrinted>
  <dcterms:created xsi:type="dcterms:W3CDTF">2015-04-30T05:25:49Z</dcterms:created>
  <dcterms:modified xsi:type="dcterms:W3CDTF">2025-06-05T07:31:51Z</dcterms:modified>
</cp:coreProperties>
</file>