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4" r:id="rId2"/>
    <p:sldId id="362" r:id="rId3"/>
    <p:sldId id="389" r:id="rId4"/>
    <p:sldId id="388" r:id="rId5"/>
    <p:sldId id="381" r:id="rId6"/>
    <p:sldId id="382" r:id="rId7"/>
    <p:sldId id="344" r:id="rId8"/>
    <p:sldId id="343" r:id="rId9"/>
    <p:sldId id="346" r:id="rId10"/>
    <p:sldId id="349" r:id="rId11"/>
    <p:sldId id="352" r:id="rId12"/>
    <p:sldId id="348" r:id="rId13"/>
    <p:sldId id="360" r:id="rId14"/>
    <p:sldId id="385" r:id="rId15"/>
  </p:sldIdLst>
  <p:sldSz cx="10693400" cy="7561263"/>
  <p:notesSz cx="6797675" cy="9928225"/>
  <p:custDataLst>
    <p:tags r:id="rId18"/>
  </p:custDataLst>
  <p:defaultTextStyle>
    <a:defPPr>
      <a:defRPr lang="de-D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8F2B5C83-BB56-4344-B286-D3F0D4D1E92B}">
          <p14:sldIdLst/>
        </p14:section>
        <p14:section name="Kapiteltrenner" id="{C7F4175A-8EAC-5741-A3E4-0D45FC1FCACB}">
          <p14:sldIdLst>
            <p14:sldId id="334"/>
            <p14:sldId id="362"/>
            <p14:sldId id="389"/>
            <p14:sldId id="388"/>
            <p14:sldId id="381"/>
            <p14:sldId id="382"/>
            <p14:sldId id="344"/>
            <p14:sldId id="343"/>
            <p14:sldId id="346"/>
            <p14:sldId id="349"/>
            <p14:sldId id="352"/>
            <p14:sldId id="348"/>
            <p14:sldId id="360"/>
            <p14:sldId id="385"/>
          </p14:sldIdLst>
        </p14:section>
        <p14:section name="Inhaltsfolien" id="{2E8432FD-0EC1-AD41-98D0-05C11E19BF44}">
          <p14:sldIdLst/>
        </p14:section>
        <p14:section name="Abschlussfolien" id="{BE7606BA-3C5F-1F45-9E89-FAC1B768B5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orient="horz" pos="4468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385">
          <p15:clr>
            <a:srgbClr val="A4A3A4"/>
          </p15:clr>
        </p15:guide>
        <p15:guide id="5" orient="horz" pos="589">
          <p15:clr>
            <a:srgbClr val="A4A3A4"/>
          </p15:clr>
        </p15:guide>
        <p15:guide id="6" orient="horz" pos="1156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orient="horz" pos="1587">
          <p15:clr>
            <a:srgbClr val="A4A3A4"/>
          </p15:clr>
        </p15:guide>
        <p15:guide id="9" orient="horz" pos="1814">
          <p15:clr>
            <a:srgbClr val="A4A3A4"/>
          </p15:clr>
        </p15:guide>
        <p15:guide id="10" orient="horz" pos="4377">
          <p15:clr>
            <a:srgbClr val="A4A3A4"/>
          </p15:clr>
        </p15:guide>
        <p15:guide id="11" pos="284">
          <p15:clr>
            <a:srgbClr val="A4A3A4"/>
          </p15:clr>
        </p15:guide>
        <p15:guide id="12" pos="6452">
          <p15:clr>
            <a:srgbClr val="A4A3A4"/>
          </p15:clr>
        </p15:guide>
        <p15:guide id="13" pos="3368">
          <p15:clr>
            <a:srgbClr val="A4A3A4"/>
          </p15:clr>
        </p15:guide>
        <p15:guide id="14" pos="3277">
          <p15:clr>
            <a:srgbClr val="A4A3A4"/>
          </p15:clr>
        </p15:guide>
        <p15:guide id="15" pos="3459">
          <p15:clr>
            <a:srgbClr val="A4A3A4"/>
          </p15:clr>
        </p15:guide>
        <p15:guide id="16" pos="4389">
          <p15:clr>
            <a:srgbClr val="A4A3A4"/>
          </p15:clr>
        </p15:guide>
        <p15:guide id="17" pos="5455">
          <p15:clr>
            <a:srgbClr val="A4A3A4"/>
          </p15:clr>
        </p15:guide>
        <p15:guide id="18" pos="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 autoAdjust="0"/>
    <p:restoredTop sz="94607" autoAdjust="0"/>
  </p:normalViewPr>
  <p:slideViewPr>
    <p:cSldViewPr snapToObjects="1" showGuides="1">
      <p:cViewPr varScale="1">
        <p:scale>
          <a:sx n="73" d="100"/>
          <a:sy n="73" d="100"/>
        </p:scale>
        <p:origin x="516" y="42"/>
      </p:cViewPr>
      <p:guideLst>
        <p:guide orient="horz" pos="294"/>
        <p:guide orient="horz" pos="4468"/>
        <p:guide orient="horz" pos="226"/>
        <p:guide orient="horz" pos="385"/>
        <p:guide orient="horz" pos="589"/>
        <p:guide orient="horz" pos="1156"/>
        <p:guide orient="horz" pos="1247"/>
        <p:guide orient="horz" pos="1587"/>
        <p:guide orient="horz" pos="1814"/>
        <p:guide orient="horz" pos="4377"/>
        <p:guide pos="284"/>
        <p:guide pos="6452"/>
        <p:guide pos="3368"/>
        <p:guide pos="3277"/>
        <p:guide pos="3459"/>
        <p:guide pos="4389"/>
        <p:guide pos="5455"/>
        <p:guide pos="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43" d="100"/>
          <a:sy n="143" d="100"/>
        </p:scale>
        <p:origin x="4448" y="208"/>
      </p:cViewPr>
      <p:guideLst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B585-9591-46FF-BA37-DBBCF403761F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8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6FF3-1212-4B4A-94EA-8813640311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29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8C9C-0411-41D4-975B-58750C86F673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D56F4-6C68-4531-ABFA-6D4BAEEB1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6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59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03893"/>
            <a:ext cx="10693400" cy="5097017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594172" y="540271"/>
            <a:ext cx="3240000" cy="3240000"/>
          </a:xfrm>
          <a:solidFill>
            <a:schemeClr val="accent1">
              <a:alpha val="95000"/>
            </a:schemeClr>
          </a:solidFill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HEADLINE IN VERSALIEN EINFÜGEN!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SEKUNDÄRFARBEN DÜRFEN VERWENDET WERDEN.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 DES QUADRATS DARF VERÄNDERT WERDEN.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1979613"/>
            <a:ext cx="9791700" cy="53975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Mastertext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6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50850" y="2879725"/>
            <a:ext cx="9791700" cy="4068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1979613"/>
            <a:ext cx="9791700" cy="53975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Mastertext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50850" y="2879725"/>
            <a:ext cx="4751388" cy="40687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1979613"/>
            <a:ext cx="9791700" cy="53975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Mastertext zweizeilig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5491163" y="2879725"/>
            <a:ext cx="4751387" cy="40687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25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Spalte -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50850" y="1979613"/>
            <a:ext cx="6516688" cy="4968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7542550" y="1979613"/>
            <a:ext cx="2700000" cy="27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08000" tIns="108000" rIns="108000" bIns="108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10000"/>
              </a:lnSpc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14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wasserturm Kopie Kopi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3862" r="75208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19572"/>
          <a:stretch/>
        </p:blipFill>
        <p:spPr>
          <a:xfrm>
            <a:off x="6426820" y="747522"/>
            <a:ext cx="4462278" cy="5475554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2" y="1203893"/>
            <a:ext cx="10693398" cy="5019183"/>
          </a:xfrm>
          <a:prstGeom prst="rect">
            <a:avLst/>
          </a:prstGeom>
          <a:solidFill>
            <a:srgbClr val="C90000">
              <a:alpha val="95000"/>
            </a:srgbClr>
          </a:solidFill>
          <a:ln>
            <a:solidFill>
              <a:srgbClr val="C9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spcCol="0" rtlCol="0" anchor="ctr"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58501" y="3312579"/>
            <a:ext cx="7872426" cy="1044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Vielen dank für ihre </a:t>
            </a:r>
            <a:r>
              <a:rPr lang="de-DE" dirty="0" err="1" smtClean="0"/>
              <a:t>aufmerksamkeit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wasserturm Kopie Kopi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3862" r="75208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19572"/>
          <a:stretch/>
        </p:blipFill>
        <p:spPr>
          <a:xfrm>
            <a:off x="6426820" y="747522"/>
            <a:ext cx="4462278" cy="5475554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2" y="1203893"/>
            <a:ext cx="10693398" cy="5019183"/>
          </a:xfrm>
          <a:prstGeom prst="rect">
            <a:avLst/>
          </a:prstGeom>
          <a:solidFill>
            <a:srgbClr val="C90000">
              <a:alpha val="95000"/>
            </a:srgbClr>
          </a:solidFill>
          <a:ln>
            <a:solidFill>
              <a:srgbClr val="C9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spcCol="0" rtlCol="0" anchor="ctr"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50850" y="4418013"/>
            <a:ext cx="4751387" cy="1126814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E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1300"/>
            </a:lvl2pPr>
            <a:lvl3pPr marL="0" indent="0">
              <a:buNone/>
              <a:defRPr sz="1300"/>
            </a:lvl3pPr>
            <a:lvl4pPr marL="0" indent="0">
              <a:buNone/>
              <a:defRPr sz="1300"/>
            </a:lvl4pPr>
            <a:lvl5pPr marL="0" indent="0">
              <a:buNone/>
              <a:defRPr sz="13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460375" y="1908423"/>
            <a:ext cx="4741862" cy="21602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E"/>
                </a:solidFill>
              </a:defRPr>
            </a:lvl1pPr>
          </a:lstStyle>
          <a:p>
            <a:pPr lvl="0"/>
            <a:r>
              <a:rPr lang="de-DE" dirty="0" smtClean="0"/>
              <a:t>Impressum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635757" y="7031974"/>
            <a:ext cx="3421887" cy="37806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34670" y="7031974"/>
            <a:ext cx="2459482" cy="3780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25395"/>
            <a:fld id="{81D60167-4931-47E6-BA6A-407CBD079E47}" type="slidenum">
              <a:rPr lang="de-DE" spc="-5" smtClean="0"/>
              <a:pPr marL="25395"/>
              <a:t>‹Nr.›</a:t>
            </a:fld>
            <a:endParaRPr lang="de-DE" spc="-5" dirty="0"/>
          </a:p>
        </p:txBody>
      </p:sp>
    </p:spTree>
    <p:extLst>
      <p:ext uri="{BB962C8B-B14F-4D97-AF65-F5344CB8AC3E}">
        <p14:creationId xmlns:p14="http://schemas.microsoft.com/office/powerpoint/2010/main" val="37305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693400" cy="7669062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594172" y="540271"/>
            <a:ext cx="3240000" cy="3240000"/>
          </a:xfrm>
          <a:solidFill>
            <a:schemeClr val="accent1">
              <a:alpha val="95000"/>
            </a:schemeClr>
          </a:solidFill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HEADLINE IN VERSALIEN EINFÜGEN!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SEKUNDÄRFARBEN DÜRFEN VERWENDET WERDEN.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 DES QUADRATS DARF VERÄNDERT WERDEN.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9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wasserturm Kopie Kopi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3862" r="75208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19572"/>
          <a:stretch/>
        </p:blipFill>
        <p:spPr>
          <a:xfrm>
            <a:off x="7454043" y="2160451"/>
            <a:ext cx="2842098" cy="348747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2" y="2160451"/>
            <a:ext cx="10693398" cy="348656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spcCol="0" rtlCol="0" anchor="ctr"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7676" y="3131936"/>
            <a:ext cx="7872426" cy="1044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KAPITELFOLIE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676" y="2663936"/>
            <a:ext cx="7872426" cy="360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E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eltren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94172" y="1"/>
            <a:ext cx="10099228" cy="6120890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1278248" y="4069023"/>
            <a:ext cx="3240000" cy="3240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KAPITELFOLIE TEXT MIT INFO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693400" cy="3204566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2"/>
          </p:nvPr>
        </p:nvSpPr>
        <p:spPr>
          <a:xfrm>
            <a:off x="450850" y="4270577"/>
            <a:ext cx="9791700" cy="2677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450156" y="497572"/>
            <a:ext cx="3240000" cy="3240000"/>
          </a:xfrm>
          <a:solidFill>
            <a:schemeClr val="accent1">
              <a:alpha val="95000"/>
            </a:schemeClr>
          </a:solidFill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mtClean="0"/>
              <a:t>HEADERFOLIE MIT TEXT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03893"/>
            <a:ext cx="10693400" cy="5097017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594173" y="467569"/>
            <a:ext cx="2916323" cy="5185270"/>
          </a:xfrm>
          <a:solidFill>
            <a:schemeClr val="accent1">
              <a:alpha val="95000"/>
            </a:schemeClr>
          </a:solidFill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HEADLINE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SEKUNDÄRFARBEN DÜRFEN VERWENDET WERDEN.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er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693400" cy="7561262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594173" y="0"/>
            <a:ext cx="2916323" cy="6912718"/>
          </a:xfrm>
          <a:solidFill>
            <a:schemeClr val="accent1">
              <a:alpha val="95000"/>
            </a:schemeClr>
          </a:solidFill>
        </p:spPr>
        <p:txBody>
          <a:bodyPr lIns="180000" tIns="612000" rIns="180000" bIns="180000">
            <a:noAutofit/>
          </a:bodyPr>
          <a:lstStyle>
            <a:lvl1pPr algn="l">
              <a:defRPr sz="1600" b="0" kern="120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HEADLINE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SEKUNDÄRFARBEN DÜRFEN VERWENDET WERDEN.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eader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693400" cy="7561262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7542550" y="4464958"/>
            <a:ext cx="2700000" cy="270000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txBody>
          <a:bodyPr vert="horz" wrap="square" lIns="108000" tIns="108000" rIns="108000" bIns="108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10000"/>
              </a:lnSpc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9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platzhalter 17"/>
          <p:cNvSpPr>
            <a:spLocks noGrp="1"/>
          </p:cNvSpPr>
          <p:nvPr>
            <p:ph type="title"/>
          </p:nvPr>
        </p:nvSpPr>
        <p:spPr>
          <a:xfrm>
            <a:off x="450850" y="935038"/>
            <a:ext cx="9791700" cy="900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idx="1"/>
          </p:nvPr>
        </p:nvSpPr>
        <p:spPr>
          <a:xfrm>
            <a:off x="450851" y="1979613"/>
            <a:ext cx="9793054" cy="477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450156" y="7164958"/>
            <a:ext cx="1152128" cy="1440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80B8-803C-4AB6-A8AE-01828F490E6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58" r:id="rId3"/>
    <p:sldLayoutId id="2147483676" r:id="rId4"/>
    <p:sldLayoutId id="2147483677" r:id="rId5"/>
    <p:sldLayoutId id="2147483672" r:id="rId6"/>
    <p:sldLayoutId id="2147483678" r:id="rId7"/>
    <p:sldLayoutId id="2147483679" r:id="rId8"/>
    <p:sldLayoutId id="2147483671" r:id="rId9"/>
    <p:sldLayoutId id="2147483667" r:id="rId10"/>
    <p:sldLayoutId id="2147483653" r:id="rId11"/>
    <p:sldLayoutId id="2147483651" r:id="rId12"/>
    <p:sldLayoutId id="2147483655" r:id="rId13"/>
    <p:sldLayoutId id="2147483660" r:id="rId14"/>
    <p:sldLayoutId id="2147483661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43056" rtl="0" eaLnBrk="1" latinLnBrk="0" hangingPunct="1">
        <a:spcBef>
          <a:spcPct val="0"/>
        </a:spcBef>
        <a:buNone/>
        <a:defRPr sz="24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2563" algn="l" defTabSz="1043056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2563" algn="l" defTabSz="1043056" rtl="0" eaLnBrk="1" latinLnBrk="0" hangingPunct="1">
        <a:lnSpc>
          <a:spcPct val="110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2563" algn="l" defTabSz="1043056" rtl="0" eaLnBrk="1" latinLnBrk="0" hangingPunct="1">
        <a:lnSpc>
          <a:spcPct val="110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2563" algn="l" defTabSz="1043056" rtl="0" eaLnBrk="1" latinLnBrk="0" hangingPunct="1">
        <a:lnSpc>
          <a:spcPct val="110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2563" algn="l" defTabSz="1043056" rtl="0" eaLnBrk="1" latinLnBrk="0" hangingPunct="1">
        <a:lnSpc>
          <a:spcPct val="110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HUEBEL@MANNHEIM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local2030.org/vlrs" TargetMode="External"/><Relationship Id="rId5" Type="http://schemas.openxmlformats.org/officeDocument/2006/relationships/hyperlink" Target="http://www/" TargetMode="External"/><Relationship Id="rId4" Type="http://schemas.openxmlformats.org/officeDocument/2006/relationships/hyperlink" Target="mailto:L@MANNHEIM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g"/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47676" y="3131936"/>
            <a:ext cx="7872426" cy="14407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Gambia - VLR </a:t>
            </a:r>
            <a:r>
              <a:rPr lang="en-US" dirty="0"/>
              <a:t>INFORMATION SESSION WORKSHOP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02 July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1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Excerpts from the VLR</a:t>
            </a:r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424756" y="7129003"/>
            <a:ext cx="1152128" cy="1146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692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2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5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7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0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27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52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78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03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F80B8-803C-4AB6-A8AE-01828F490E66}" type="slidenum">
              <a:rPr lang="de-DE" sz="936"/>
              <a:pPr/>
              <a:t>10</a:t>
            </a:fld>
            <a:endParaRPr lang="de-DE" sz="936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00" y="1393850"/>
            <a:ext cx="8080399" cy="55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 Dr. Peter </a:t>
            </a:r>
            <a:r>
              <a:rPr lang="en-US" dirty="0" err="1" smtClean="0"/>
              <a:t>kurz</a:t>
            </a:r>
            <a:r>
              <a:rPr lang="en-US" dirty="0" smtClean="0"/>
              <a:t> AT THE HLPF in New </a:t>
            </a:r>
            <a:r>
              <a:rPr lang="en-US" dirty="0" err="1" smtClean="0"/>
              <a:t>york</a:t>
            </a:r>
            <a:endParaRPr lang="en-US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450850" y="7201011"/>
            <a:ext cx="1152128" cy="1146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692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2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5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7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0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27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52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78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03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F80B8-803C-4AB6-A8AE-01828F490E66}" type="slidenum">
              <a:rPr lang="de-DE" sz="936"/>
              <a:pPr/>
              <a:t>11</a:t>
            </a:fld>
            <a:endParaRPr lang="de-DE" sz="936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383742"/>
            <a:ext cx="8083004" cy="50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</a:t>
            </a:r>
            <a:r>
              <a:rPr lang="en-US" dirty="0" smtClean="0"/>
              <a:t>a Voluntary local review, I</a:t>
            </a:r>
            <a:endParaRPr lang="en-US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450850" y="7091933"/>
            <a:ext cx="1152128" cy="1146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692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2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5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7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0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27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52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78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03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F80B8-803C-4AB6-A8AE-01828F490E66}" type="slidenum">
              <a:rPr lang="de-DE" sz="936"/>
              <a:pPr/>
              <a:t>12</a:t>
            </a:fld>
            <a:endParaRPr lang="de-DE" sz="936" dirty="0"/>
          </a:p>
        </p:txBody>
      </p:sp>
      <p:sp>
        <p:nvSpPr>
          <p:cNvPr id="8" name="Rechteck 7"/>
          <p:cNvSpPr/>
          <p:nvPr/>
        </p:nvSpPr>
        <p:spPr>
          <a:xfrm>
            <a:off x="450850" y="2340471"/>
            <a:ext cx="5759946" cy="363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141313"/>
                </a:solidFill>
              </a:rPr>
              <a:t>The development process of a VLR is just as important as the final product. </a:t>
            </a:r>
          </a:p>
          <a:p>
            <a:pPr marL="342900" lvl="0" indent="-34290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141313"/>
                </a:solidFill>
              </a:rPr>
              <a:t>Mediation function of the VLR: SDGs are integrated into the day-to-day business of a city: The work on the SDGs is not an "annoying" or "moral" "add-on", but serves the development of the municipality itself.  </a:t>
            </a:r>
          </a:p>
          <a:p>
            <a:pPr marL="342900" lvl="0" indent="-34290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141313"/>
                </a:solidFill>
              </a:rPr>
              <a:t>Holistic view of urban development (social, educational, climate, economy, etc.). </a:t>
            </a:r>
          </a:p>
          <a:p>
            <a:pPr marL="342900" lvl="0" indent="-34290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141313"/>
                </a:solidFill>
              </a:rPr>
              <a:t>Mosaic stone in the Collective Impact of all cities for the global achievement of SDG´S.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14" y="2520491"/>
            <a:ext cx="4665926" cy="31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</a:t>
            </a:r>
            <a:r>
              <a:rPr lang="en-US" dirty="0" smtClean="0"/>
              <a:t>a Voluntary local review, II</a:t>
            </a:r>
            <a:endParaRPr lang="en-US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450850" y="7091933"/>
            <a:ext cx="1152128" cy="1146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692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2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5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7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0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27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52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78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03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F80B8-803C-4AB6-A8AE-01828F490E66}" type="slidenum">
              <a:rPr lang="de-DE" sz="936"/>
              <a:pPr/>
              <a:t>13</a:t>
            </a:fld>
            <a:endParaRPr lang="de-DE" sz="936" dirty="0"/>
          </a:p>
        </p:txBody>
      </p:sp>
      <p:sp>
        <p:nvSpPr>
          <p:cNvPr id="8" name="Rechteck 7"/>
          <p:cNvSpPr/>
          <p:nvPr/>
        </p:nvSpPr>
        <p:spPr>
          <a:xfrm>
            <a:off x="450849" y="2340471"/>
            <a:ext cx="5807075" cy="272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+mj-lt"/>
              <a:buAutoNum type="arabicPeriod" startAt="5"/>
              <a:defRPr/>
            </a:pPr>
            <a:r>
              <a:rPr lang="en-US" sz="1800" kern="0" dirty="0" smtClean="0">
                <a:solidFill>
                  <a:srgbClr val="141313"/>
                </a:solidFill>
              </a:rPr>
              <a:t>Raising awareness of urban decisions on SDG target levels 2 (How does our local action affect others in the world?)</a:t>
            </a:r>
          </a:p>
          <a:p>
            <a:pPr marL="342900" lvl="0" indent="-34290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+mj-lt"/>
              <a:buAutoNum type="arabicPeriod" startAt="5"/>
              <a:defRPr/>
            </a:pPr>
            <a:r>
              <a:rPr lang="en-US" sz="1800" kern="0" dirty="0" smtClean="0">
                <a:solidFill>
                  <a:srgbClr val="141313"/>
                </a:solidFill>
              </a:rPr>
              <a:t>Global </a:t>
            </a:r>
            <a:r>
              <a:rPr lang="en-US" sz="1800" kern="0" dirty="0" err="1" smtClean="0">
                <a:solidFill>
                  <a:srgbClr val="141313"/>
                </a:solidFill>
              </a:rPr>
              <a:t>benchlearning</a:t>
            </a:r>
            <a:r>
              <a:rPr lang="en-US" sz="1800" kern="0" dirty="0" smtClean="0">
                <a:solidFill>
                  <a:srgbClr val="141313"/>
                </a:solidFill>
              </a:rPr>
              <a:t> between cities is promoted.  </a:t>
            </a:r>
          </a:p>
          <a:p>
            <a:pPr marL="342900" lvl="0" indent="-34290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+mj-lt"/>
              <a:buAutoNum type="arabicPeriod" startAt="5"/>
              <a:defRPr/>
            </a:pPr>
            <a:endParaRPr lang="en-US" sz="1800" kern="0" dirty="0">
              <a:solidFill>
                <a:srgbClr val="141313"/>
              </a:solidFill>
            </a:endParaRPr>
          </a:p>
          <a:p>
            <a:pPr marL="342900" lvl="0" indent="-34290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+mj-lt"/>
              <a:buAutoNum type="arabicPeriod" startAt="5"/>
              <a:defRPr/>
            </a:pPr>
            <a:r>
              <a:rPr lang="en-US" sz="1800" kern="0" dirty="0" smtClean="0">
                <a:solidFill>
                  <a:srgbClr val="141313"/>
                </a:solidFill>
              </a:rPr>
              <a:t>The data collection process of a VLR promotes and forms the optimal basis for an evidence-based urban policy/discussion.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14" y="2520491"/>
            <a:ext cx="4665926" cy="31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0100" y="5599690"/>
            <a:ext cx="105552" cy="86865"/>
          </a:xfrm>
          <a:custGeom>
            <a:avLst/>
            <a:gdLst>
              <a:gd name="f0" fmla="val w"/>
              <a:gd name="f1" fmla="val h"/>
              <a:gd name="f2" fmla="val 0"/>
              <a:gd name="f3" fmla="val 132715"/>
              <a:gd name="f4" fmla="val 109220"/>
              <a:gd name="f5" fmla="val 132588"/>
              <a:gd name="f6" fmla="val 108965"/>
              <a:gd name="f7" fmla="val 118110"/>
              <a:gd name="f8" fmla="val 92202"/>
              <a:gd name="f9" fmla="val 68580"/>
              <a:gd name="f10" fmla="val 72389"/>
              <a:gd name="f11" fmla="val 66294"/>
              <a:gd name="f12" fmla="val 82295"/>
              <a:gd name="f13" fmla="val 83057"/>
              <a:gd name="f14" fmla="val 65532"/>
              <a:gd name="f15" fmla="val 63246"/>
              <a:gd name="f16" fmla="val 60960"/>
              <a:gd name="f17" fmla="val 65531"/>
              <a:gd name="f18" fmla="val 40386"/>
              <a:gd name="f19" fmla="val 15240"/>
              <a:gd name="f20" fmla="val 23622"/>
              <a:gd name="f21" fmla="val 29718"/>
              <a:gd name="f22" fmla="val 57911"/>
              <a:gd name="f23" fmla="val 31242"/>
              <a:gd name="f24" fmla="val 41909"/>
              <a:gd name="f25" fmla="val 33528"/>
              <a:gd name="f26" fmla="val 50291"/>
              <a:gd name="f27" fmla="val 35814"/>
              <a:gd name="f28" fmla="val 57149"/>
              <a:gd name="f29" fmla="val 51816"/>
              <a:gd name="f30" fmla="val 77724"/>
              <a:gd name="f31" fmla="val 95250"/>
              <a:gd name="f32" fmla="val 49529"/>
              <a:gd name="f33" fmla="val 97536"/>
              <a:gd name="f34" fmla="val 42671"/>
              <a:gd name="f35" fmla="val 98298"/>
              <a:gd name="f36" fmla="val 99060"/>
              <a:gd name="f37" fmla="val 99822"/>
              <a:gd name="f38" fmla="val 105918"/>
              <a:gd name="f39" fmla="*/ f0 1 132715"/>
              <a:gd name="f40" fmla="*/ f1 1 109220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132715"/>
              <a:gd name="f47" fmla="*/ f44 1 109220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132715" h="109220">
                <a:moveTo>
                  <a:pt x="f5" y="f6"/>
                </a:moveTo>
                <a:lnTo>
                  <a:pt x="f7" y="f2"/>
                </a:lnTo>
                <a:lnTo>
                  <a:pt x="f8" y="f2"/>
                </a:lnTo>
                <a:lnTo>
                  <a:pt x="f9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lnTo>
                  <a:pt x="f15" y="f10"/>
                </a:lnTo>
                <a:lnTo>
                  <a:pt x="f16" y="f17"/>
                </a:lnTo>
                <a:lnTo>
                  <a:pt x="f18" y="f2"/>
                </a:lnTo>
                <a:lnTo>
                  <a:pt x="f19" y="f2"/>
                </a:lnTo>
                <a:lnTo>
                  <a:pt x="f2" y="f6"/>
                </a:lnTo>
                <a:lnTo>
                  <a:pt x="f20" y="f6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6"/>
                </a:lnTo>
                <a:lnTo>
                  <a:pt x="f30" y="f6"/>
                </a:lnTo>
                <a:lnTo>
                  <a:pt x="f31" y="f32"/>
                </a:lnTo>
                <a:lnTo>
                  <a:pt x="f33" y="f34"/>
                </a:lnTo>
                <a:lnTo>
                  <a:pt x="f33" y="f24"/>
                </a:lnTo>
                <a:lnTo>
                  <a:pt x="f35" y="f24"/>
                </a:lnTo>
                <a:lnTo>
                  <a:pt x="f35" y="f34"/>
                </a:lnTo>
                <a:lnTo>
                  <a:pt x="f36" y="f32"/>
                </a:lnTo>
                <a:lnTo>
                  <a:pt x="f37" y="f22"/>
                </a:lnTo>
                <a:lnTo>
                  <a:pt x="f38" y="f6"/>
                </a:lnTo>
                <a:lnTo>
                  <a:pt x="f5" y="f6"/>
                </a:lnTo>
                <a:close/>
              </a:path>
            </a:pathLst>
          </a:custGeom>
          <a:solidFill>
            <a:srgbClr val="04050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92204" y="5599690"/>
            <a:ext cx="86865" cy="86865"/>
          </a:xfrm>
          <a:custGeom>
            <a:avLst/>
            <a:gdLst>
              <a:gd name="f0" fmla="val w"/>
              <a:gd name="f1" fmla="val h"/>
              <a:gd name="f2" fmla="val 0"/>
              <a:gd name="f3" fmla="val 109220"/>
              <a:gd name="f4" fmla="val 108966"/>
              <a:gd name="f5" fmla="val 108965"/>
              <a:gd name="f6" fmla="val 66294"/>
              <a:gd name="f7" fmla="val 41148"/>
              <a:gd name="f8" fmla="val 25908"/>
              <a:gd name="f9" fmla="val 32766"/>
              <a:gd name="f10" fmla="val 90677"/>
              <a:gd name="f11" fmla="val 39624"/>
              <a:gd name="f12" fmla="val 70103"/>
              <a:gd name="f13" fmla="val 50292"/>
              <a:gd name="f14" fmla="val 38099"/>
              <a:gd name="f15" fmla="val 52578"/>
              <a:gd name="f16" fmla="val 28955"/>
              <a:gd name="f17" fmla="val 28193"/>
              <a:gd name="f18" fmla="val 53340"/>
              <a:gd name="f19" fmla="val 55626"/>
              <a:gd name="f20" fmla="val 73914"/>
              <a:gd name="f21" fmla="val 80010"/>
              <a:gd name="f22" fmla="*/ f0 1 109220"/>
              <a:gd name="f23" fmla="*/ f1 1 109220"/>
              <a:gd name="f24" fmla="val f2"/>
              <a:gd name="f25" fmla="val f3"/>
              <a:gd name="f26" fmla="+- f25 0 f24"/>
              <a:gd name="f27" fmla="*/ f26 1 109220"/>
              <a:gd name="f28" fmla="*/ f24 1 f27"/>
              <a:gd name="f29" fmla="*/ f25 1 f27"/>
              <a:gd name="f30" fmla="*/ f28 f22 1"/>
              <a:gd name="f31" fmla="*/ f29 f22 1"/>
              <a:gd name="f32" fmla="*/ f29 f23 1"/>
              <a:gd name="f33" fmla="*/ f2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109220" h="109220">
                <a:moveTo>
                  <a:pt x="f4" y="f5"/>
                </a:moveTo>
                <a:lnTo>
                  <a:pt x="f6" y="f2"/>
                </a:lnTo>
                <a:lnTo>
                  <a:pt x="f7" y="f2"/>
                </a:lnTo>
                <a:lnTo>
                  <a:pt x="f2" y="f5"/>
                </a:ln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6"/>
                </a:lnTo>
                <a:lnTo>
                  <a:pt x="f19" y="f14"/>
                </a:lnTo>
                <a:lnTo>
                  <a:pt x="f6" y="f12"/>
                </a:lnTo>
                <a:lnTo>
                  <a:pt x="f6" y="f10"/>
                </a:lnTo>
                <a:lnTo>
                  <a:pt x="f20" y="f10"/>
                </a:lnTo>
                <a:lnTo>
                  <a:pt x="f21" y="f5"/>
                </a:lnTo>
                <a:lnTo>
                  <a:pt x="f4" y="f5"/>
                </a:lnTo>
                <a:close/>
              </a:path>
              <a:path w="109220" h="109220">
                <a:moveTo>
                  <a:pt x="f6" y="f10"/>
                </a:moveTo>
                <a:lnTo>
                  <a:pt x="f6" y="f12"/>
                </a:lnTo>
                <a:lnTo>
                  <a:pt x="f11" y="f12"/>
                </a:lnTo>
                <a:lnTo>
                  <a:pt x="f11" y="f10"/>
                </a:lnTo>
                <a:lnTo>
                  <a:pt x="f6" y="f10"/>
                </a:lnTo>
                <a:close/>
              </a:path>
            </a:pathLst>
          </a:custGeom>
          <a:solidFill>
            <a:srgbClr val="04050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90385" y="5599690"/>
            <a:ext cx="77273" cy="86865"/>
          </a:xfrm>
          <a:custGeom>
            <a:avLst/>
            <a:gdLst>
              <a:gd name="f0" fmla="val w"/>
              <a:gd name="f1" fmla="val h"/>
              <a:gd name="f2" fmla="val 0"/>
              <a:gd name="f3" fmla="val 97154"/>
              <a:gd name="f4" fmla="val 109220"/>
              <a:gd name="f5" fmla="val 73914"/>
              <a:gd name="f6" fmla="val 108965"/>
              <a:gd name="f7" fmla="val 70103"/>
              <a:gd name="f8" fmla="val 73152"/>
              <a:gd name="f9" fmla="val 68580"/>
              <a:gd name="f10" fmla="val 60959"/>
              <a:gd name="f11" fmla="val 26670"/>
              <a:gd name="f12" fmla="val 22860"/>
              <a:gd name="f13" fmla="val 37337"/>
              <a:gd name="f14" fmla="val 23622"/>
              <a:gd name="f15" fmla="val 27432"/>
              <a:gd name="f16" fmla="val 44195"/>
              <a:gd name="f17" fmla="val 34290"/>
              <a:gd name="f18" fmla="val 54101"/>
              <a:gd name="f19" fmla="val 44957"/>
              <a:gd name="f20" fmla="val 96774"/>
              <a:gd name="f21" fmla="val 68579"/>
              <a:gd name="f22" fmla="*/ f0 1 97154"/>
              <a:gd name="f23" fmla="*/ f1 1 109220"/>
              <a:gd name="f24" fmla="val f2"/>
              <a:gd name="f25" fmla="val f3"/>
              <a:gd name="f26" fmla="val f4"/>
              <a:gd name="f27" fmla="+- f26 0 f24"/>
              <a:gd name="f28" fmla="+- f25 0 f24"/>
              <a:gd name="f29" fmla="*/ f28 1 97154"/>
              <a:gd name="f30" fmla="*/ f27 1 109220"/>
              <a:gd name="f31" fmla="*/ f24 1 f29"/>
              <a:gd name="f32" fmla="*/ f25 1 f29"/>
              <a:gd name="f33" fmla="*/ f24 1 f30"/>
              <a:gd name="f34" fmla="*/ f26 1 f30"/>
              <a:gd name="f35" fmla="*/ f31 f22 1"/>
              <a:gd name="f36" fmla="*/ f32 f22 1"/>
              <a:gd name="f37" fmla="*/ f34 f23 1"/>
              <a:gd name="f38" fmla="*/ f33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8" r="f36" b="f37"/>
            <a:pathLst>
              <a:path w="97154" h="10922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9" y="f10"/>
                </a:lnTo>
                <a:lnTo>
                  <a:pt x="f11" y="f2"/>
                </a:lnTo>
                <a:lnTo>
                  <a:pt x="f2" y="f2"/>
                </a:lnTo>
                <a:lnTo>
                  <a:pt x="f2" y="f6"/>
                </a:lnTo>
                <a:lnTo>
                  <a:pt x="f12" y="f6"/>
                </a:lnTo>
                <a:lnTo>
                  <a:pt x="f12" y="f13"/>
                </a:lnTo>
                <a:lnTo>
                  <a:pt x="f14" y="f13"/>
                </a:lnTo>
                <a:lnTo>
                  <a:pt x="f15" y="f16"/>
                </a:lnTo>
                <a:lnTo>
                  <a:pt x="f17" y="f18"/>
                </a:lnTo>
                <a:lnTo>
                  <a:pt x="f8" y="f6"/>
                </a:lnTo>
                <a:lnTo>
                  <a:pt x="f5" y="f6"/>
                </a:lnTo>
                <a:close/>
              </a:path>
              <a:path w="97154" h="109220">
                <a:moveTo>
                  <a:pt x="f14" y="f6"/>
                </a:moveTo>
                <a:lnTo>
                  <a:pt x="f14" y="f19"/>
                </a:lnTo>
                <a:lnTo>
                  <a:pt x="f12" y="f13"/>
                </a:lnTo>
                <a:lnTo>
                  <a:pt x="f12" y="f6"/>
                </a:lnTo>
                <a:lnTo>
                  <a:pt x="f14" y="f6"/>
                </a:lnTo>
                <a:close/>
              </a:path>
              <a:path w="97154" h="109220">
                <a:moveTo>
                  <a:pt x="f20" y="f6"/>
                </a:moveTo>
                <a:lnTo>
                  <a:pt x="f20" y="f2"/>
                </a:lnTo>
                <a:lnTo>
                  <a:pt x="f8" y="f2"/>
                </a:lnTo>
                <a:lnTo>
                  <a:pt x="f8" y="f21"/>
                </a:lnTo>
                <a:lnTo>
                  <a:pt x="f5" y="f7"/>
                </a:lnTo>
                <a:lnTo>
                  <a:pt x="f5" y="f6"/>
                </a:lnTo>
                <a:lnTo>
                  <a:pt x="f20" y="f6"/>
                </a:lnTo>
                <a:close/>
              </a:path>
            </a:pathLst>
          </a:custGeom>
          <a:solidFill>
            <a:srgbClr val="04050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7355" y="5599690"/>
            <a:ext cx="77273" cy="86865"/>
          </a:xfrm>
          <a:custGeom>
            <a:avLst/>
            <a:gdLst>
              <a:gd name="f0" fmla="val w"/>
              <a:gd name="f1" fmla="val h"/>
              <a:gd name="f2" fmla="val 0"/>
              <a:gd name="f3" fmla="val 97154"/>
              <a:gd name="f4" fmla="val 109220"/>
              <a:gd name="f5" fmla="val 73914"/>
              <a:gd name="f6" fmla="val 108965"/>
              <a:gd name="f7" fmla="val 70103"/>
              <a:gd name="f8" fmla="val 73152"/>
              <a:gd name="f9" fmla="val 68580"/>
              <a:gd name="f10" fmla="val 60959"/>
              <a:gd name="f11" fmla="val 26670"/>
              <a:gd name="f12" fmla="val 22860"/>
              <a:gd name="f13" fmla="val 37337"/>
              <a:gd name="f14" fmla="val 23622"/>
              <a:gd name="f15" fmla="val 27432"/>
              <a:gd name="f16" fmla="val 44195"/>
              <a:gd name="f17" fmla="val 34290"/>
              <a:gd name="f18" fmla="val 54101"/>
              <a:gd name="f19" fmla="val 96774"/>
              <a:gd name="f20" fmla="val 68579"/>
              <a:gd name="f21" fmla="*/ f0 1 97154"/>
              <a:gd name="f22" fmla="*/ f1 1 109220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97154"/>
              <a:gd name="f29" fmla="*/ f26 1 109220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97154" h="10922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9" y="f10"/>
                </a:lnTo>
                <a:lnTo>
                  <a:pt x="f11" y="f2"/>
                </a:lnTo>
                <a:lnTo>
                  <a:pt x="f2" y="f2"/>
                </a:lnTo>
                <a:lnTo>
                  <a:pt x="f2" y="f6"/>
                </a:lnTo>
                <a:lnTo>
                  <a:pt x="f12" y="f6"/>
                </a:lnTo>
                <a:lnTo>
                  <a:pt x="f12" y="f13"/>
                </a:lnTo>
                <a:lnTo>
                  <a:pt x="f14" y="f13"/>
                </a:lnTo>
                <a:lnTo>
                  <a:pt x="f15" y="f16"/>
                </a:lnTo>
                <a:lnTo>
                  <a:pt x="f17" y="f18"/>
                </a:lnTo>
                <a:lnTo>
                  <a:pt x="f8" y="f6"/>
                </a:lnTo>
                <a:lnTo>
                  <a:pt x="f5" y="f6"/>
                </a:lnTo>
                <a:close/>
              </a:path>
              <a:path w="97154" h="109220">
                <a:moveTo>
                  <a:pt x="f14" y="f6"/>
                </a:moveTo>
                <a:lnTo>
                  <a:pt x="f14" y="f13"/>
                </a:lnTo>
                <a:lnTo>
                  <a:pt x="f12" y="f13"/>
                </a:lnTo>
                <a:lnTo>
                  <a:pt x="f12" y="f6"/>
                </a:lnTo>
                <a:lnTo>
                  <a:pt x="f14" y="f6"/>
                </a:lnTo>
                <a:close/>
              </a:path>
              <a:path w="97154" h="109220">
                <a:moveTo>
                  <a:pt x="f19" y="f6"/>
                </a:moveTo>
                <a:lnTo>
                  <a:pt x="f19" y="f2"/>
                </a:lnTo>
                <a:lnTo>
                  <a:pt x="f8" y="f2"/>
                </a:lnTo>
                <a:lnTo>
                  <a:pt x="f8" y="f20"/>
                </a:lnTo>
                <a:lnTo>
                  <a:pt x="f5" y="f7"/>
                </a:lnTo>
                <a:lnTo>
                  <a:pt x="f5" y="f6"/>
                </a:lnTo>
                <a:lnTo>
                  <a:pt x="f19" y="f6"/>
                </a:lnTo>
                <a:close/>
              </a:path>
            </a:pathLst>
          </a:custGeom>
          <a:solidFill>
            <a:srgbClr val="04050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94937" y="5599690"/>
            <a:ext cx="0" cy="86865"/>
          </a:xfrm>
          <a:custGeom>
            <a:avLst/>
            <a:gdLst>
              <a:gd name="f0" fmla="val w"/>
              <a:gd name="f1" fmla="val h"/>
              <a:gd name="f2" fmla="val 0"/>
              <a:gd name="f3" fmla="val 99041"/>
              <a:gd name="f4" fmla="val 98810"/>
              <a:gd name="f5" fmla="*/ f0 1 0"/>
              <a:gd name="f6" fmla="*/ f1 1 99041"/>
              <a:gd name="f7" fmla="val f2"/>
              <a:gd name="f8" fmla="val f3"/>
              <a:gd name="f9" fmla="+- f8 0 f7"/>
              <a:gd name="f10" fmla="+- f7 0 f7"/>
              <a:gd name="f11" fmla="*/ f10 1 0"/>
              <a:gd name="f12" fmla="*/ f9 1 99041"/>
              <a:gd name="f13" fmla="*/ 0 1 f11"/>
              <a:gd name="f14" fmla="*/ 1 1 f11"/>
              <a:gd name="f15" fmla="*/ 0 1 f12"/>
              <a:gd name="f16" fmla="*/ 9904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h="99041">
                <a:moveTo>
                  <a:pt x="f2" y="f2"/>
                </a:moveTo>
                <a:lnTo>
                  <a:pt x="f2" y="f4"/>
                </a:lnTo>
              </a:path>
            </a:pathLst>
          </a:custGeom>
          <a:noFill/>
          <a:ln w="27944" cap="flat">
            <a:solidFill>
              <a:srgbClr val="04050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05539" y="5633022"/>
            <a:ext cx="35352" cy="17171"/>
          </a:xfrm>
          <a:custGeom>
            <a:avLst/>
            <a:gdLst>
              <a:gd name="f0" fmla="val w"/>
              <a:gd name="f1" fmla="val h"/>
              <a:gd name="f2" fmla="val 0"/>
              <a:gd name="f3" fmla="val 44450"/>
              <a:gd name="f4" fmla="val 21589"/>
              <a:gd name="f5" fmla="val 10667"/>
              <a:gd name="f6" fmla="val 44196"/>
              <a:gd name="f7" fmla="*/ f0 1 44450"/>
              <a:gd name="f8" fmla="*/ f1 1 215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44450"/>
              <a:gd name="f15" fmla="*/ f12 1 215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44450" h="21589">
                <a:moveTo>
                  <a:pt x="f2" y="f5"/>
                </a:moveTo>
                <a:lnTo>
                  <a:pt x="f6" y="f5"/>
                </a:lnTo>
              </a:path>
            </a:pathLst>
          </a:custGeom>
          <a:noFill/>
          <a:ln w="22603" cap="flat">
            <a:solidFill>
              <a:srgbClr val="04050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50997" y="5599690"/>
            <a:ext cx="0" cy="86865"/>
          </a:xfrm>
          <a:custGeom>
            <a:avLst/>
            <a:gdLst>
              <a:gd name="f0" fmla="val w"/>
              <a:gd name="f1" fmla="val h"/>
              <a:gd name="f2" fmla="val 0"/>
              <a:gd name="f3" fmla="val 99041"/>
              <a:gd name="f4" fmla="val 98810"/>
              <a:gd name="f5" fmla="*/ f0 1 0"/>
              <a:gd name="f6" fmla="*/ f1 1 99041"/>
              <a:gd name="f7" fmla="val f2"/>
              <a:gd name="f8" fmla="val f3"/>
              <a:gd name="f9" fmla="+- f8 0 f7"/>
              <a:gd name="f10" fmla="+- f7 0 f7"/>
              <a:gd name="f11" fmla="*/ f10 1 0"/>
              <a:gd name="f12" fmla="*/ f9 1 99041"/>
              <a:gd name="f13" fmla="*/ 0 1 f11"/>
              <a:gd name="f14" fmla="*/ 1 1 f11"/>
              <a:gd name="f15" fmla="*/ 0 1 f12"/>
              <a:gd name="f16" fmla="*/ 9904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h="99041">
                <a:moveTo>
                  <a:pt x="f2" y="f2"/>
                </a:moveTo>
                <a:lnTo>
                  <a:pt x="f2" y="f4"/>
                </a:lnTo>
              </a:path>
            </a:pathLst>
          </a:custGeom>
          <a:noFill/>
          <a:ln w="27175" cap="flat">
            <a:solidFill>
              <a:srgbClr val="04050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91603" y="5599690"/>
            <a:ext cx="0" cy="86865"/>
          </a:xfrm>
          <a:custGeom>
            <a:avLst/>
            <a:gdLst>
              <a:gd name="f0" fmla="val w"/>
              <a:gd name="f1" fmla="val h"/>
              <a:gd name="f2" fmla="val 0"/>
              <a:gd name="f3" fmla="val 99041"/>
              <a:gd name="f4" fmla="val 98810"/>
              <a:gd name="f5" fmla="*/ f0 1 0"/>
              <a:gd name="f6" fmla="*/ f1 1 99041"/>
              <a:gd name="f7" fmla="val f2"/>
              <a:gd name="f8" fmla="val f3"/>
              <a:gd name="f9" fmla="+- f8 0 f7"/>
              <a:gd name="f10" fmla="+- f7 0 f7"/>
              <a:gd name="f11" fmla="*/ f10 1 0"/>
              <a:gd name="f12" fmla="*/ f9 1 99041"/>
              <a:gd name="f13" fmla="*/ 0 1 f11"/>
              <a:gd name="f14" fmla="*/ 1 1 f11"/>
              <a:gd name="f15" fmla="*/ 0 1 f12"/>
              <a:gd name="f16" fmla="*/ 9904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h="99041">
                <a:moveTo>
                  <a:pt x="f2" y="f2"/>
                </a:moveTo>
                <a:lnTo>
                  <a:pt x="f2" y="f4"/>
                </a:lnTo>
              </a:path>
            </a:pathLst>
          </a:custGeom>
          <a:noFill/>
          <a:ln w="26673" cap="flat">
            <a:solidFill>
              <a:srgbClr val="04050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01700" y="5599691"/>
            <a:ext cx="31310" cy="17171"/>
          </a:xfrm>
          <a:custGeom>
            <a:avLst/>
            <a:gdLst>
              <a:gd name="f0" fmla="val w"/>
              <a:gd name="f1" fmla="val h"/>
              <a:gd name="f2" fmla="val 0"/>
              <a:gd name="f3" fmla="val 39370"/>
              <a:gd name="f4" fmla="val 21589"/>
              <a:gd name="f5" fmla="val 10667"/>
              <a:gd name="f6" fmla="*/ f0 1 39370"/>
              <a:gd name="f7" fmla="*/ f1 1 21589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39370"/>
              <a:gd name="f14" fmla="*/ f11 1 21589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9370" h="21589">
                <a:moveTo>
                  <a:pt x="f2" y="f5"/>
                </a:moveTo>
                <a:lnTo>
                  <a:pt x="f3" y="f5"/>
                </a:lnTo>
              </a:path>
            </a:pathLst>
          </a:custGeom>
          <a:noFill/>
          <a:ln w="22603" cap="flat">
            <a:solidFill>
              <a:srgbClr val="04050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01901" y="5633624"/>
            <a:ext cx="27268" cy="16665"/>
          </a:xfrm>
          <a:custGeom>
            <a:avLst/>
            <a:gdLst>
              <a:gd name="f0" fmla="val w"/>
              <a:gd name="f1" fmla="val h"/>
              <a:gd name="f2" fmla="val 0"/>
              <a:gd name="f3" fmla="val 34290"/>
              <a:gd name="f4" fmla="val 20954"/>
              <a:gd name="f5" fmla="val 10287"/>
              <a:gd name="f6" fmla="val 34289"/>
              <a:gd name="f7" fmla="*/ f0 1 34290"/>
              <a:gd name="f8" fmla="*/ f1 1 2095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34290"/>
              <a:gd name="f15" fmla="*/ f12 1 2095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34290" h="20954">
                <a:moveTo>
                  <a:pt x="f2" y="f5"/>
                </a:moveTo>
                <a:lnTo>
                  <a:pt x="f6" y="f5"/>
                </a:lnTo>
              </a:path>
            </a:pathLst>
          </a:custGeom>
          <a:noFill/>
          <a:ln w="21845" cap="flat">
            <a:solidFill>
              <a:srgbClr val="04050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01900" y="5669385"/>
            <a:ext cx="32321" cy="17171"/>
          </a:xfrm>
          <a:custGeom>
            <a:avLst/>
            <a:gdLst>
              <a:gd name="f0" fmla="val w"/>
              <a:gd name="f1" fmla="val h"/>
              <a:gd name="f2" fmla="val 0"/>
              <a:gd name="f3" fmla="val 40640"/>
              <a:gd name="f4" fmla="val 21589"/>
              <a:gd name="f5" fmla="val 10668"/>
              <a:gd name="f6" fmla="val 40385"/>
              <a:gd name="f7" fmla="*/ f0 1 40640"/>
              <a:gd name="f8" fmla="*/ f1 1 215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40640"/>
              <a:gd name="f15" fmla="*/ f12 1 215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40640" h="21589">
                <a:moveTo>
                  <a:pt x="f2" y="f5"/>
                </a:moveTo>
                <a:lnTo>
                  <a:pt x="f6" y="f5"/>
                </a:lnTo>
              </a:path>
            </a:pathLst>
          </a:custGeom>
          <a:noFill/>
          <a:ln w="22603" cap="flat">
            <a:solidFill>
              <a:srgbClr val="04050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62203" y="5599690"/>
            <a:ext cx="0" cy="86865"/>
          </a:xfrm>
          <a:custGeom>
            <a:avLst/>
            <a:gdLst>
              <a:gd name="f0" fmla="val w"/>
              <a:gd name="f1" fmla="val h"/>
              <a:gd name="f2" fmla="val 0"/>
              <a:gd name="f3" fmla="val 99041"/>
              <a:gd name="f4" fmla="val 98810"/>
              <a:gd name="f5" fmla="*/ f0 1 0"/>
              <a:gd name="f6" fmla="*/ f1 1 99041"/>
              <a:gd name="f7" fmla="val f2"/>
              <a:gd name="f8" fmla="val f3"/>
              <a:gd name="f9" fmla="+- f8 0 f7"/>
              <a:gd name="f10" fmla="+- f7 0 f7"/>
              <a:gd name="f11" fmla="*/ f10 1 0"/>
              <a:gd name="f12" fmla="*/ f9 1 99041"/>
              <a:gd name="f13" fmla="*/ 0 1 f11"/>
              <a:gd name="f14" fmla="*/ 1 1 f11"/>
              <a:gd name="f15" fmla="*/ 0 1 f12"/>
              <a:gd name="f16" fmla="*/ 9904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h="99041">
                <a:moveTo>
                  <a:pt x="f2" y="f2"/>
                </a:moveTo>
                <a:lnTo>
                  <a:pt x="f2" y="f4"/>
                </a:lnTo>
              </a:path>
            </a:pathLst>
          </a:custGeom>
          <a:noFill/>
          <a:ln w="27944" cap="flat">
            <a:solidFill>
              <a:srgbClr val="04050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89166" y="5599690"/>
            <a:ext cx="105552" cy="86865"/>
          </a:xfrm>
          <a:custGeom>
            <a:avLst/>
            <a:gdLst>
              <a:gd name="f0" fmla="val w"/>
              <a:gd name="f1" fmla="val h"/>
              <a:gd name="f2" fmla="val 0"/>
              <a:gd name="f3" fmla="val 132715"/>
              <a:gd name="f4" fmla="val 109220"/>
              <a:gd name="f5" fmla="val 132588"/>
              <a:gd name="f6" fmla="val 108965"/>
              <a:gd name="f7" fmla="val 118110"/>
              <a:gd name="f8" fmla="val 92202"/>
              <a:gd name="f9" fmla="val 68580"/>
              <a:gd name="f10" fmla="val 72389"/>
              <a:gd name="f11" fmla="val 66294"/>
              <a:gd name="f12" fmla="val 82295"/>
              <a:gd name="f13" fmla="val 83057"/>
              <a:gd name="f14" fmla="val 65532"/>
              <a:gd name="f15" fmla="val 63246"/>
              <a:gd name="f16" fmla="val 60960"/>
              <a:gd name="f17" fmla="val 65531"/>
              <a:gd name="f18" fmla="val 40386"/>
              <a:gd name="f19" fmla="val 14478"/>
              <a:gd name="f20" fmla="val 23622"/>
              <a:gd name="f21" fmla="val 29718"/>
              <a:gd name="f22" fmla="val 57911"/>
              <a:gd name="f23" fmla="val 31242"/>
              <a:gd name="f24" fmla="val 41909"/>
              <a:gd name="f25" fmla="val 33528"/>
              <a:gd name="f26" fmla="val 50291"/>
              <a:gd name="f27" fmla="val 35814"/>
              <a:gd name="f28" fmla="val 57149"/>
              <a:gd name="f29" fmla="val 51816"/>
              <a:gd name="f30" fmla="val 77724"/>
              <a:gd name="f31" fmla="val 95250"/>
              <a:gd name="f32" fmla="val 49529"/>
              <a:gd name="f33" fmla="val 97536"/>
              <a:gd name="f34" fmla="val 42671"/>
              <a:gd name="f35" fmla="val 98298"/>
              <a:gd name="f36" fmla="val 99060"/>
              <a:gd name="f37" fmla="val 99822"/>
              <a:gd name="f38" fmla="val 105918"/>
              <a:gd name="f39" fmla="*/ f0 1 132715"/>
              <a:gd name="f40" fmla="*/ f1 1 109220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132715"/>
              <a:gd name="f47" fmla="*/ f44 1 109220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132715" h="109220">
                <a:moveTo>
                  <a:pt x="f5" y="f6"/>
                </a:moveTo>
                <a:lnTo>
                  <a:pt x="f7" y="f2"/>
                </a:lnTo>
                <a:lnTo>
                  <a:pt x="f8" y="f2"/>
                </a:lnTo>
                <a:lnTo>
                  <a:pt x="f9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lnTo>
                  <a:pt x="f15" y="f10"/>
                </a:lnTo>
                <a:lnTo>
                  <a:pt x="f16" y="f17"/>
                </a:lnTo>
                <a:lnTo>
                  <a:pt x="f18" y="f2"/>
                </a:lnTo>
                <a:lnTo>
                  <a:pt x="f19" y="f2"/>
                </a:lnTo>
                <a:lnTo>
                  <a:pt x="f2" y="f6"/>
                </a:lnTo>
                <a:lnTo>
                  <a:pt x="f20" y="f6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6"/>
                </a:lnTo>
                <a:lnTo>
                  <a:pt x="f30" y="f6"/>
                </a:lnTo>
                <a:lnTo>
                  <a:pt x="f31" y="f32"/>
                </a:lnTo>
                <a:lnTo>
                  <a:pt x="f33" y="f34"/>
                </a:lnTo>
                <a:lnTo>
                  <a:pt x="f33" y="f24"/>
                </a:lnTo>
                <a:lnTo>
                  <a:pt x="f35" y="f24"/>
                </a:lnTo>
                <a:lnTo>
                  <a:pt x="f35" y="f34"/>
                </a:lnTo>
                <a:lnTo>
                  <a:pt x="f36" y="f32"/>
                </a:lnTo>
                <a:lnTo>
                  <a:pt x="f37" y="f22"/>
                </a:lnTo>
                <a:lnTo>
                  <a:pt x="f38" y="f6"/>
                </a:lnTo>
                <a:lnTo>
                  <a:pt x="f5" y="f6"/>
                </a:lnTo>
                <a:close/>
              </a:path>
            </a:pathLst>
          </a:custGeom>
          <a:solidFill>
            <a:srgbClr val="04050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26167" y="5598768"/>
            <a:ext cx="52523" cy="88885"/>
          </a:xfrm>
          <a:custGeom>
            <a:avLst/>
            <a:gdLst>
              <a:gd name="f0" fmla="val w"/>
              <a:gd name="f1" fmla="val h"/>
              <a:gd name="f2" fmla="val 0"/>
              <a:gd name="f3" fmla="val 66040"/>
              <a:gd name="f4" fmla="val 111760"/>
              <a:gd name="f5" fmla="val 52609"/>
              <a:gd name="f6" fmla="val 105233"/>
              <a:gd name="f7" fmla="val 77714"/>
              <a:gd name="f8" fmla="val 49440"/>
              <a:gd name="f9" fmla="val 92103"/>
              <a:gd name="f10" fmla="val 39619"/>
              <a:gd name="f11" fmla="val 100287"/>
              <a:gd name="f12" fmla="val 20409"/>
              <a:gd name="f13" fmla="val 99013"/>
              <a:gd name="f14" fmla="val 10012"/>
              <a:gd name="f15" fmla="val 94723"/>
              <a:gd name="f16" fmla="val 100979"/>
              <a:gd name="f17" fmla="val 7288"/>
              <a:gd name="f18" fmla="val 106499"/>
              <a:gd name="f19" fmla="val 20414"/>
              <a:gd name="f20" fmla="val 111426"/>
              <a:gd name="f21" fmla="val 39514"/>
              <a:gd name="f22" fmla="val 110071"/>
              <a:gd name="f23" fmla="val 63245"/>
              <a:gd name="f24" fmla="val 8015"/>
              <a:gd name="f25" fmla="val 55476"/>
              <a:gd name="f26" fmla="val 3515"/>
              <a:gd name="f27" fmla="val 41342"/>
              <a:gd name="f28" fmla="val 24612"/>
              <a:gd name="f29" fmla="val 1873"/>
              <a:gd name="f30" fmla="val 12120"/>
              <a:gd name="f31" fmla="val 7878"/>
              <a:gd name="f32" fmla="val 4728"/>
              <a:gd name="f33" fmla="val 17707"/>
              <a:gd name="f34" fmla="val 6014"/>
              <a:gd name="f35" fmla="val 35020"/>
              <a:gd name="f36" fmla="val 11571"/>
              <a:gd name="f37" fmla="val 46284"/>
              <a:gd name="f38" fmla="val 18061"/>
              <a:gd name="f39" fmla="val 51945"/>
              <a:gd name="f40" fmla="val 35211"/>
              <a:gd name="f41" fmla="val 19163"/>
              <a:gd name="f42" fmla="val 18771"/>
              <a:gd name="f43" fmla="val 26941"/>
              <a:gd name="f44" fmla="val 10869"/>
              <a:gd name="f45" fmla="val 44691"/>
              <a:gd name="f46" fmla="val 11651"/>
              <a:gd name="f47" fmla="val 54451"/>
              <a:gd name="f48" fmla="val 15269"/>
              <a:gd name="f49" fmla="val 65531"/>
              <a:gd name="f50" fmla="val 82691"/>
              <a:gd name="f51" fmla="val 62301"/>
              <a:gd name="f52" fmla="val 68141"/>
              <a:gd name="f53" fmla="val 54043"/>
              <a:gd name="f54" fmla="val 58310"/>
              <a:gd name="f55" fmla="val 42906"/>
              <a:gd name="f56" fmla="val 51422"/>
              <a:gd name="f57" fmla="val 27261"/>
              <a:gd name="f58" fmla="val 43079"/>
              <a:gd name="f59" fmla="val 20000"/>
              <a:gd name="f60" fmla="val 53636"/>
              <a:gd name="f61" fmla="val 35594"/>
              <a:gd name="f62" fmla="val 61877"/>
              <a:gd name="f63" fmla="val 46725"/>
              <a:gd name="f64" fmla="val 69285"/>
              <a:gd name="f65" fmla="val 53167"/>
              <a:gd name="f66" fmla="val 105027"/>
              <a:gd name="f67" fmla="val 61674"/>
              <a:gd name="f68" fmla="val 96887"/>
              <a:gd name="f69" fmla="val 65334"/>
              <a:gd name="f70" fmla="val 86246"/>
              <a:gd name="f71" fmla="*/ f0 1 66040"/>
              <a:gd name="f72" fmla="*/ f1 1 111760"/>
              <a:gd name="f73" fmla="val f2"/>
              <a:gd name="f74" fmla="val f3"/>
              <a:gd name="f75" fmla="val f4"/>
              <a:gd name="f76" fmla="+- f75 0 f73"/>
              <a:gd name="f77" fmla="+- f74 0 f73"/>
              <a:gd name="f78" fmla="*/ f77 1 66040"/>
              <a:gd name="f79" fmla="*/ f76 1 111760"/>
              <a:gd name="f80" fmla="*/ f73 1 f78"/>
              <a:gd name="f81" fmla="*/ f74 1 f78"/>
              <a:gd name="f82" fmla="*/ f73 1 f79"/>
              <a:gd name="f83" fmla="*/ f75 1 f79"/>
              <a:gd name="f84" fmla="*/ f80 f71 1"/>
              <a:gd name="f85" fmla="*/ f81 f71 1"/>
              <a:gd name="f86" fmla="*/ f83 f72 1"/>
              <a:gd name="f87" fmla="*/ f82 f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66040" h="111760">
                <a:moveTo>
                  <a:pt x="f5" y="f6"/>
                </a:moveTo>
                <a:lnTo>
                  <a:pt x="f5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2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5" y="f6"/>
                </a:lnTo>
                <a:close/>
              </a:path>
              <a:path w="66040" h="111760">
                <a:moveTo>
                  <a:pt x="f23" y="f24"/>
                </a:moveTo>
                <a:lnTo>
                  <a:pt x="f25" y="f26"/>
                </a:lnTo>
                <a:lnTo>
                  <a:pt x="f27" y="f2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38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23" y="f24"/>
                </a:lnTo>
                <a:close/>
              </a:path>
              <a:path w="66040" h="111760">
                <a:moveTo>
                  <a:pt x="f49" y="f50"/>
                </a:move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38" y="f40"/>
                </a:lnTo>
                <a:lnTo>
                  <a:pt x="f38" y="f39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5" y="f7"/>
                </a:lnTo>
                <a:lnTo>
                  <a:pt x="f5" y="f6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49" y="f50"/>
                </a:lnTo>
                <a:close/>
              </a:path>
            </a:pathLst>
          </a:custGeom>
          <a:solidFill>
            <a:srgbClr val="CE192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87576" y="5603933"/>
            <a:ext cx="58586" cy="0"/>
          </a:xfrm>
          <a:custGeom>
            <a:avLst/>
            <a:gdLst>
              <a:gd name="f0" fmla="val w"/>
              <a:gd name="f1" fmla="val h"/>
              <a:gd name="f2" fmla="val 0"/>
              <a:gd name="f3" fmla="val 66795"/>
              <a:gd name="f4" fmla="*/ f0 1 66795"/>
              <a:gd name="f5" fmla="*/ f1 1 0"/>
              <a:gd name="f6" fmla="val f2"/>
              <a:gd name="f7" fmla="val f3"/>
              <a:gd name="f8" fmla="+- f6 0 f6"/>
              <a:gd name="f9" fmla="+- f7 0 f6"/>
              <a:gd name="f10" fmla="*/ f9 1 66795"/>
              <a:gd name="f11" fmla="*/ f8 1 0"/>
              <a:gd name="f12" fmla="*/ 0 1 f10"/>
              <a:gd name="f13" fmla="*/ 66795 1 f10"/>
              <a:gd name="f14" fmla="*/ 0 1 f11"/>
              <a:gd name="f15" fmla="*/ 1 1 f11"/>
              <a:gd name="f16" fmla="*/ f12 f4 1"/>
              <a:gd name="f17" fmla="*/ f13 f4 1"/>
              <a:gd name="f18" fmla="*/ f15 f5 1"/>
              <a:gd name="f19" fmla="*/ f14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66795">
                <a:moveTo>
                  <a:pt x="f2" y="f2"/>
                </a:moveTo>
                <a:lnTo>
                  <a:pt x="f3" y="f2"/>
                </a:lnTo>
              </a:path>
            </a:pathLst>
          </a:custGeom>
          <a:noFill/>
          <a:ln w="11932" cap="flat">
            <a:solidFill>
              <a:srgbClr val="CE192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6865" y="5599690"/>
            <a:ext cx="0" cy="86865"/>
          </a:xfrm>
          <a:custGeom>
            <a:avLst/>
            <a:gdLst>
              <a:gd name="f0" fmla="val w"/>
              <a:gd name="f1" fmla="val h"/>
              <a:gd name="f2" fmla="val 0"/>
              <a:gd name="f3" fmla="val 99041"/>
              <a:gd name="f4" fmla="val 98811"/>
              <a:gd name="f5" fmla="*/ f0 1 0"/>
              <a:gd name="f6" fmla="*/ f1 1 99041"/>
              <a:gd name="f7" fmla="val f2"/>
              <a:gd name="f8" fmla="val f3"/>
              <a:gd name="f9" fmla="+- f8 0 f7"/>
              <a:gd name="f10" fmla="+- f7 0 f7"/>
              <a:gd name="f11" fmla="*/ f10 1 0"/>
              <a:gd name="f12" fmla="*/ f9 1 99041"/>
              <a:gd name="f13" fmla="*/ 0 1 f11"/>
              <a:gd name="f14" fmla="*/ 1 1 f11"/>
              <a:gd name="f15" fmla="*/ 0 1 f12"/>
              <a:gd name="f16" fmla="*/ 9904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h="99041">
                <a:moveTo>
                  <a:pt x="f2" y="f2"/>
                </a:moveTo>
                <a:lnTo>
                  <a:pt x="f2" y="f4"/>
                </a:lnTo>
              </a:path>
            </a:pathLst>
          </a:custGeom>
          <a:noFill/>
          <a:ln w="13972" cap="flat">
            <a:solidFill>
              <a:srgbClr val="CE192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46147" y="5599690"/>
            <a:ext cx="76768" cy="86865"/>
          </a:xfrm>
          <a:custGeom>
            <a:avLst/>
            <a:gdLst>
              <a:gd name="f0" fmla="val w"/>
              <a:gd name="f1" fmla="val h"/>
              <a:gd name="f2" fmla="val 0"/>
              <a:gd name="f3" fmla="val 96520"/>
              <a:gd name="f4" fmla="val 109220"/>
              <a:gd name="f5" fmla="val 96012"/>
              <a:gd name="f6" fmla="val 108965"/>
              <a:gd name="f7" fmla="val 54102"/>
              <a:gd name="f8" fmla="val 41910"/>
              <a:gd name="f9" fmla="val 12954"/>
              <a:gd name="f10" fmla="val 22860"/>
              <a:gd name="f11" fmla="val 81533"/>
              <a:gd name="f12" fmla="val 26670"/>
              <a:gd name="f13" fmla="val 71627"/>
              <a:gd name="f14" fmla="val 43434"/>
              <a:gd name="f15" fmla="val 25907"/>
              <a:gd name="f16" fmla="val 45720"/>
              <a:gd name="f17" fmla="val 20573"/>
              <a:gd name="f18" fmla="val 47244"/>
              <a:gd name="f19" fmla="val 15239"/>
              <a:gd name="f20" fmla="val 49530"/>
              <a:gd name="f21" fmla="val 34289"/>
              <a:gd name="f22" fmla="val 67818"/>
              <a:gd name="f23" fmla="val 71628"/>
              <a:gd name="f24" fmla="val 81534"/>
              <a:gd name="f25" fmla="*/ f0 1 96520"/>
              <a:gd name="f26" fmla="*/ f1 1 109220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96520"/>
              <a:gd name="f33" fmla="*/ f30 1 109220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96520" h="109220">
                <a:moveTo>
                  <a:pt x="f5" y="f6"/>
                </a:moveTo>
                <a:lnTo>
                  <a:pt x="f7" y="f2"/>
                </a:lnTo>
                <a:lnTo>
                  <a:pt x="f8" y="f2"/>
                </a:lnTo>
                <a:lnTo>
                  <a:pt x="f2" y="f6"/>
                </a:lnTo>
                <a:lnTo>
                  <a:pt x="f9" y="f6"/>
                </a:lnTo>
                <a:lnTo>
                  <a:pt x="f10" y="f11"/>
                </a:lnTo>
                <a:lnTo>
                  <a:pt x="f12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17"/>
                </a:lnTo>
                <a:lnTo>
                  <a:pt x="f7" y="f21"/>
                </a:lnTo>
                <a:lnTo>
                  <a:pt x="f22" y="f13"/>
                </a:lnTo>
                <a:lnTo>
                  <a:pt x="f22" y="f11"/>
                </a:lnTo>
                <a:lnTo>
                  <a:pt x="f23" y="f11"/>
                </a:lnTo>
                <a:lnTo>
                  <a:pt x="f24" y="f6"/>
                </a:lnTo>
                <a:lnTo>
                  <a:pt x="f5" y="f6"/>
                </a:lnTo>
                <a:close/>
              </a:path>
              <a:path w="96520" h="109220">
                <a:moveTo>
                  <a:pt x="f22" y="f11"/>
                </a:moveTo>
                <a:lnTo>
                  <a:pt x="f22" y="f13"/>
                </a:lnTo>
                <a:lnTo>
                  <a:pt x="f12" y="f13"/>
                </a:lnTo>
                <a:lnTo>
                  <a:pt x="f12" y="f11"/>
                </a:lnTo>
                <a:lnTo>
                  <a:pt x="f22" y="f11"/>
                </a:lnTo>
                <a:close/>
              </a:path>
            </a:pathLst>
          </a:custGeom>
          <a:solidFill>
            <a:srgbClr val="CE192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37071" y="5599690"/>
            <a:ext cx="69189" cy="86865"/>
          </a:xfrm>
          <a:custGeom>
            <a:avLst/>
            <a:gdLst>
              <a:gd name="f0" fmla="val w"/>
              <a:gd name="f1" fmla="val h"/>
              <a:gd name="f2" fmla="val 0"/>
              <a:gd name="f3" fmla="val 86995"/>
              <a:gd name="f4" fmla="val 109220"/>
              <a:gd name="f5" fmla="val 86867"/>
              <a:gd name="f6" fmla="val 53339"/>
              <a:gd name="f7" fmla="val 73936"/>
              <a:gd name="f8" fmla="val 16869"/>
              <a:gd name="f9" fmla="val 33276"/>
              <a:gd name="f10" fmla="val 284"/>
              <a:gd name="f11" fmla="val 108965"/>
              <a:gd name="f12" fmla="val 12953"/>
              <a:gd name="f13" fmla="val 10667"/>
              <a:gd name="f14" fmla="val 25145"/>
              <a:gd name="f15" fmla="val 65431"/>
              <a:gd name="f16" fmla="val 25137"/>
              <a:gd name="f17" fmla="val 73151"/>
              <a:gd name="f18" fmla="val 90948"/>
              <a:gd name="f19" fmla="val 77728"/>
              <a:gd name="f20" fmla="val 85916"/>
              <a:gd name="f21" fmla="val 83475"/>
              <a:gd name="f22" fmla="val 74483"/>
              <a:gd name="f23" fmla="val 86410"/>
              <a:gd name="f24" fmla="val 61518"/>
              <a:gd name="f25" fmla="val 71267"/>
              <a:gd name="f26" fmla="val 69048"/>
              <a:gd name="f27" fmla="val 65703"/>
              <a:gd name="f28" fmla="val 81429"/>
              <a:gd name="f29" fmla="val 56595"/>
              <a:gd name="f30" fmla="val 90448"/>
              <a:gd name="f31" fmla="val 44077"/>
              <a:gd name="f32" fmla="val 96072"/>
              <a:gd name="f33" fmla="val 28286"/>
              <a:gd name="f34" fmla="val 98266"/>
              <a:gd name="f35" fmla="val 98297"/>
              <a:gd name="f36" fmla="val 108897"/>
              <a:gd name="f37" fmla="val 42544"/>
              <a:gd name="f38" fmla="val 107326"/>
              <a:gd name="f39" fmla="val 57352"/>
              <a:gd name="f40" fmla="val 102712"/>
              <a:gd name="f41" fmla="val 69058"/>
              <a:gd name="f42" fmla="val 95448"/>
              <a:gd name="f43" fmla="*/ f0 1 86995"/>
              <a:gd name="f44" fmla="*/ f1 1 109220"/>
              <a:gd name="f45" fmla="val f2"/>
              <a:gd name="f46" fmla="val f3"/>
              <a:gd name="f47" fmla="val f4"/>
              <a:gd name="f48" fmla="+- f47 0 f45"/>
              <a:gd name="f49" fmla="+- f46 0 f45"/>
              <a:gd name="f50" fmla="*/ f49 1 86995"/>
              <a:gd name="f51" fmla="*/ f48 1 109220"/>
              <a:gd name="f52" fmla="*/ f45 1 f50"/>
              <a:gd name="f53" fmla="*/ f46 1 f50"/>
              <a:gd name="f54" fmla="*/ f45 1 f51"/>
              <a:gd name="f55" fmla="*/ f47 1 f51"/>
              <a:gd name="f56" fmla="*/ f52 f43 1"/>
              <a:gd name="f57" fmla="*/ f53 f43 1"/>
              <a:gd name="f58" fmla="*/ f55 f44 1"/>
              <a:gd name="f59" fmla="*/ f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6" t="f59" r="f57" b="f58"/>
            <a:pathLst>
              <a:path w="86995" h="10922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2" y="f2"/>
                </a:lnTo>
                <a:lnTo>
                  <a:pt x="f2" y="f11"/>
                </a:lnTo>
                <a:lnTo>
                  <a:pt x="f12" y="f11"/>
                </a:lnTo>
                <a:lnTo>
                  <a:pt x="f12" y="f13"/>
                </a:lnTo>
                <a:lnTo>
                  <a:pt x="f14" y="f13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5" y="f6"/>
                </a:lnTo>
                <a:close/>
              </a:path>
              <a:path w="86995" h="109220">
                <a:moveTo>
                  <a:pt x="f17" y="f18"/>
                </a:moveTo>
                <a:lnTo>
                  <a:pt x="f17" y="f6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12" y="f35"/>
                </a:lnTo>
                <a:lnTo>
                  <a:pt x="f12" y="f11"/>
                </a:lnTo>
                <a:lnTo>
                  <a:pt x="f14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17" y="f18"/>
                </a:lnTo>
                <a:close/>
              </a:path>
            </a:pathLst>
          </a:custGeom>
          <a:solidFill>
            <a:srgbClr val="CE192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2418" y="5603933"/>
            <a:ext cx="58586" cy="0"/>
          </a:xfrm>
          <a:custGeom>
            <a:avLst/>
            <a:gdLst>
              <a:gd name="f0" fmla="val w"/>
              <a:gd name="f1" fmla="val h"/>
              <a:gd name="f2" fmla="val 0"/>
              <a:gd name="f3" fmla="val 66795"/>
              <a:gd name="f4" fmla="*/ f0 1 66795"/>
              <a:gd name="f5" fmla="*/ f1 1 0"/>
              <a:gd name="f6" fmla="val f2"/>
              <a:gd name="f7" fmla="val f3"/>
              <a:gd name="f8" fmla="+- f6 0 f6"/>
              <a:gd name="f9" fmla="+- f7 0 f6"/>
              <a:gd name="f10" fmla="*/ f9 1 66795"/>
              <a:gd name="f11" fmla="*/ f8 1 0"/>
              <a:gd name="f12" fmla="*/ 0 1 f10"/>
              <a:gd name="f13" fmla="*/ 66795 1 f10"/>
              <a:gd name="f14" fmla="*/ 0 1 f11"/>
              <a:gd name="f15" fmla="*/ 1 1 f11"/>
              <a:gd name="f16" fmla="*/ f12 f4 1"/>
              <a:gd name="f17" fmla="*/ f13 f4 1"/>
              <a:gd name="f18" fmla="*/ f15 f5 1"/>
              <a:gd name="f19" fmla="*/ f14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66795">
                <a:moveTo>
                  <a:pt x="f2" y="f2"/>
                </a:moveTo>
                <a:lnTo>
                  <a:pt x="f3" y="f2"/>
                </a:lnTo>
              </a:path>
            </a:pathLst>
          </a:custGeom>
          <a:noFill/>
          <a:ln w="11932" cap="flat">
            <a:solidFill>
              <a:srgbClr val="CE192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41716" y="5599690"/>
            <a:ext cx="0" cy="86865"/>
          </a:xfrm>
          <a:custGeom>
            <a:avLst/>
            <a:gdLst>
              <a:gd name="f0" fmla="val w"/>
              <a:gd name="f1" fmla="val h"/>
              <a:gd name="f2" fmla="val 0"/>
              <a:gd name="f3" fmla="val 99041"/>
              <a:gd name="f4" fmla="val 98811"/>
              <a:gd name="f5" fmla="*/ f0 1 0"/>
              <a:gd name="f6" fmla="*/ f1 1 99041"/>
              <a:gd name="f7" fmla="val f2"/>
              <a:gd name="f8" fmla="val f3"/>
              <a:gd name="f9" fmla="+- f8 0 f7"/>
              <a:gd name="f10" fmla="+- f7 0 f7"/>
              <a:gd name="f11" fmla="*/ f10 1 0"/>
              <a:gd name="f12" fmla="*/ f9 1 99041"/>
              <a:gd name="f13" fmla="*/ 0 1 f11"/>
              <a:gd name="f14" fmla="*/ 1 1 f11"/>
              <a:gd name="f15" fmla="*/ 0 1 f12"/>
              <a:gd name="f16" fmla="*/ 9904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h="99041">
                <a:moveTo>
                  <a:pt x="f2" y="f2"/>
                </a:moveTo>
                <a:lnTo>
                  <a:pt x="f2" y="f4"/>
                </a:lnTo>
              </a:path>
            </a:pathLst>
          </a:custGeom>
          <a:noFill/>
          <a:ln w="13972" cap="flat">
            <a:solidFill>
              <a:srgbClr val="CE192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11585" y="5563328"/>
            <a:ext cx="61618" cy="62123"/>
          </a:xfrm>
          <a:custGeom>
            <a:avLst/>
            <a:gdLst>
              <a:gd name="f0" fmla="val w"/>
              <a:gd name="f1" fmla="val h"/>
              <a:gd name="f2" fmla="val 0"/>
              <a:gd name="f3" fmla="val 77470"/>
              <a:gd name="f4" fmla="val 78104"/>
              <a:gd name="f5" fmla="val 76963"/>
              <a:gd name="f6" fmla="val 77724"/>
              <a:gd name="f7" fmla="val 12192"/>
              <a:gd name="f8" fmla="val 64769"/>
              <a:gd name="f9" fmla="val 14243"/>
              <a:gd name="f10" fmla="val 55781"/>
              <a:gd name="f11" fmla="val 18019"/>
              <a:gd name="f12" fmla="val 53143"/>
              <a:gd name="f13" fmla="val 14984"/>
              <a:gd name="f14" fmla="val 28420"/>
              <a:gd name="f15" fmla="val 11652"/>
              <a:gd name="f16" fmla="val 46512"/>
              <a:gd name="f17" fmla="val 11220"/>
              <a:gd name="f18" fmla="val 55472"/>
              <a:gd name="f19" fmla="val 18440"/>
              <a:gd name="f20" fmla="val 57401"/>
              <a:gd name="f21" fmla="val 34121"/>
              <a:gd name="f22" fmla="val 51816"/>
              <a:gd name="f23" fmla="val 63246"/>
              <a:gd name="f24" fmla="val 41910"/>
              <a:gd name="f25" fmla="val 29718"/>
              <a:gd name="f26" fmla="val 25145"/>
              <a:gd name="f27" fmla="val 38862"/>
              <a:gd name="f28" fmla="val 22859"/>
              <a:gd name="f29" fmla="val 28194"/>
              <a:gd name="f30" fmla="val 23622"/>
              <a:gd name="f31" fmla="val 26670"/>
              <a:gd name="f32" fmla="val 21336"/>
              <a:gd name="f33" fmla="val 26499"/>
              <a:gd name="f34" fmla="val 47219"/>
              <a:gd name="f35" fmla="val 37278"/>
              <a:gd name="f36" fmla="val 37965"/>
              <a:gd name="f37" fmla="val 49116"/>
              <a:gd name="f38" fmla="val 44217"/>
              <a:gd name="f39" fmla="val 38100"/>
              <a:gd name="f40" fmla="val 52577"/>
              <a:gd name="f41" fmla="val 51943"/>
              <a:gd name="f42" fmla="*/ f0 1 77470"/>
              <a:gd name="f43" fmla="*/ f1 1 78104"/>
              <a:gd name="f44" fmla="val f2"/>
              <a:gd name="f45" fmla="val f3"/>
              <a:gd name="f46" fmla="val f4"/>
              <a:gd name="f47" fmla="+- f46 0 f44"/>
              <a:gd name="f48" fmla="+- f45 0 f44"/>
              <a:gd name="f49" fmla="*/ f48 1 77470"/>
              <a:gd name="f50" fmla="*/ f47 1 78104"/>
              <a:gd name="f51" fmla="*/ f44 1 f49"/>
              <a:gd name="f52" fmla="*/ f45 1 f49"/>
              <a:gd name="f53" fmla="*/ f44 1 f50"/>
              <a:gd name="f54" fmla="*/ f46 1 f50"/>
              <a:gd name="f55" fmla="*/ f51 f42 1"/>
              <a:gd name="f56" fmla="*/ f52 f42 1"/>
              <a:gd name="f57" fmla="*/ f54 f43 1"/>
              <a:gd name="f58" fmla="*/ f53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77470" h="78104">
                <a:moveTo>
                  <a:pt x="f5" y="f6"/>
                </a:moveTo>
                <a:lnTo>
                  <a:pt x="f5" y="f2"/>
                </a:lnTo>
                <a:lnTo>
                  <a:pt x="f2" y="f2"/>
                </a:lnTo>
                <a:lnTo>
                  <a:pt x="f2" y="f6"/>
                </a:lnTo>
                <a:lnTo>
                  <a:pt x="f7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0" y="f22"/>
                </a:lnTo>
                <a:lnTo>
                  <a:pt x="f23" y="f22"/>
                </a:lnTo>
                <a:lnTo>
                  <a:pt x="f23" y="f6"/>
                </a:lnTo>
                <a:lnTo>
                  <a:pt x="f5" y="f6"/>
                </a:lnTo>
                <a:close/>
              </a:path>
              <a:path w="77470" h="78104">
                <a:moveTo>
                  <a:pt x="f23" y="f6"/>
                </a:moveTo>
                <a:lnTo>
                  <a:pt x="f23" y="f8"/>
                </a:lnTo>
                <a:lnTo>
                  <a:pt x="f7" y="f8"/>
                </a:lnTo>
                <a:lnTo>
                  <a:pt x="f7" y="f6"/>
                </a:lnTo>
                <a:lnTo>
                  <a:pt x="f23" y="f6"/>
                </a:lnTo>
                <a:close/>
              </a:path>
              <a:path w="77470" h="78104">
                <a:moveTo>
                  <a:pt x="f24" y="f25"/>
                </a:moveTo>
                <a:lnTo>
                  <a:pt x="f24" y="f2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2" y="f29"/>
                </a:lnTo>
                <a:lnTo>
                  <a:pt x="f11" y="f13"/>
                </a:lnTo>
                <a:lnTo>
                  <a:pt x="f11" y="f12"/>
                </a:lnTo>
                <a:lnTo>
                  <a:pt x="f33" y="f34"/>
                </a:lnTo>
                <a:lnTo>
                  <a:pt x="f35" y="f36"/>
                </a:lnTo>
                <a:lnTo>
                  <a:pt x="f24" y="f25"/>
                </a:lnTo>
                <a:close/>
              </a:path>
              <a:path w="77470" h="78104">
                <a:moveTo>
                  <a:pt x="f20" y="f22"/>
                </a:moveTo>
                <a:lnTo>
                  <a:pt x="f20" y="f21"/>
                </a:lnTo>
                <a:lnTo>
                  <a:pt x="f37" y="f38"/>
                </a:lnTo>
                <a:lnTo>
                  <a:pt x="f39" y="f40"/>
                </a:lnTo>
                <a:lnTo>
                  <a:pt x="f24" y="f41"/>
                </a:lnTo>
                <a:lnTo>
                  <a:pt x="f20" y="f22"/>
                </a:lnTo>
                <a:close/>
              </a:path>
            </a:pathLst>
          </a:custGeom>
          <a:solidFill>
            <a:srgbClr val="CE192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07074" y="2256725"/>
            <a:ext cx="3017118" cy="2080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10097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2" spc="-8" dirty="0">
                <a:solidFill>
                  <a:srgbClr val="C90000"/>
                </a:solidFill>
                <a:cs typeface="Arial"/>
              </a:rPr>
              <a:t>Thank you for your attention</a:t>
            </a:r>
            <a:endParaRPr lang="en-US" sz="135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object 25"/>
          <p:cNvSpPr txBox="1"/>
          <p:nvPr/>
        </p:nvSpPr>
        <p:spPr>
          <a:xfrm>
            <a:off x="7942608" y="5924850"/>
            <a:ext cx="2181774" cy="97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20202" algn="r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A91E77-8674-4C87-93CA-31DAD91324C4}" type="slidenum">
              <a:rPr lang="de-DE" sz="636" spc="-4">
                <a:solidFill>
                  <a:srgbClr val="8A8A8A"/>
                </a:solidFill>
                <a:latin typeface="Arial"/>
                <a:cs typeface="Arial"/>
              </a:rPr>
              <a:pPr marL="20202" algn="r" defTabSz="80202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de-DE" sz="636" spc="-4">
              <a:solidFill>
                <a:srgbClr val="8A8A8A"/>
              </a:solidFill>
              <a:latin typeface="Arial"/>
              <a:cs typeface="Arial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2358368" y="3291726"/>
            <a:ext cx="3073675" cy="27231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02021" marR="1215654" indent="-144443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CHRISTIAN</a:t>
            </a:r>
            <a:r>
              <a:rPr lang="de-DE" sz="1352" spc="8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96" dirty="0">
                <a:solidFill>
                  <a:srgbClr val="C90000"/>
                </a:solidFill>
                <a:latin typeface="Arial"/>
                <a:cs typeface="Arial"/>
              </a:rPr>
              <a:t>W</a:t>
            </a:r>
            <a:r>
              <a:rPr lang="de-DE" sz="1352" spc="-4" dirty="0">
                <a:solidFill>
                  <a:srgbClr val="C90000"/>
                </a:solidFill>
                <a:latin typeface="Arial"/>
                <a:cs typeface="Arial"/>
              </a:rPr>
              <a:t>.</a:t>
            </a:r>
            <a:r>
              <a:rPr lang="de-DE" sz="1352" spc="8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6" dirty="0">
                <a:solidFill>
                  <a:srgbClr val="C90000"/>
                </a:solidFill>
                <a:latin typeface="Arial"/>
                <a:cs typeface="Arial"/>
              </a:rPr>
              <a:t>HÜBEL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endParaRPr lang="de-DE" sz="1352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52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802020">
              <a:spcBef>
                <a:spcPts val="44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3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0097" marR="388386" defTabSz="802020">
              <a:tabLst>
                <a:tab pos="61262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2" spc="-16" dirty="0" smtClean="0">
                <a:solidFill>
                  <a:srgbClr val="C90000"/>
                </a:solidFill>
                <a:latin typeface="Arial"/>
                <a:cs typeface="Arial"/>
              </a:rPr>
              <a:t>Fachbereich </a:t>
            </a:r>
            <a:r>
              <a:rPr lang="de-DE" sz="1352" spc="-16" dirty="0" err="1" smtClean="0">
                <a:solidFill>
                  <a:srgbClr val="C90000"/>
                </a:solidFill>
                <a:latin typeface="Arial"/>
                <a:cs typeface="Arial"/>
              </a:rPr>
              <a:t>Demokratie&amp;Strategie</a:t>
            </a:r>
            <a:endParaRPr lang="de-DE" sz="1352" spc="-16" dirty="0" smtClean="0">
              <a:solidFill>
                <a:srgbClr val="C90000"/>
              </a:solidFill>
              <a:latin typeface="Arial"/>
              <a:cs typeface="Arial"/>
            </a:endParaRPr>
          </a:p>
          <a:p>
            <a:pPr marL="10097" marR="388386" defTabSz="802020">
              <a:tabLst>
                <a:tab pos="61262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2" spc="-12" dirty="0" smtClean="0">
                <a:solidFill>
                  <a:srgbClr val="C90000"/>
                </a:solidFill>
                <a:latin typeface="Arial"/>
                <a:cs typeface="Arial"/>
              </a:rPr>
              <a:t>R</a:t>
            </a:r>
            <a:r>
              <a:rPr lang="de-DE" sz="1352" spc="-111" dirty="0" smtClean="0">
                <a:solidFill>
                  <a:srgbClr val="C90000"/>
                </a:solidFill>
                <a:latin typeface="Arial"/>
                <a:cs typeface="Arial"/>
              </a:rPr>
              <a:t>A</a:t>
            </a:r>
            <a:r>
              <a:rPr lang="de-DE" sz="1352" spc="-12" dirty="0" smtClean="0">
                <a:solidFill>
                  <a:srgbClr val="C90000"/>
                </a:solidFill>
                <a:latin typeface="Arial"/>
                <a:cs typeface="Arial"/>
              </a:rPr>
              <a:t>THAUS</a:t>
            </a:r>
            <a:r>
              <a:rPr lang="de-DE" sz="1352" spc="8" dirty="0" smtClean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6" dirty="0">
                <a:solidFill>
                  <a:srgbClr val="C90000"/>
                </a:solidFill>
                <a:latin typeface="Arial"/>
                <a:cs typeface="Arial"/>
              </a:rPr>
              <a:t>E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5</a:t>
            </a:r>
            <a:r>
              <a:rPr lang="de-DE" sz="1352" spc="8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4" dirty="0">
                <a:solidFill>
                  <a:srgbClr val="C90000"/>
                </a:solidFill>
                <a:latin typeface="Arial"/>
                <a:cs typeface="Arial"/>
              </a:rPr>
              <a:t>|</a:t>
            </a:r>
            <a:r>
              <a:rPr lang="de-DE" sz="1352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6815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9</a:t>
            </a:r>
            <a:r>
              <a:rPr lang="de-DE" sz="1352" spc="24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6" dirty="0">
                <a:solidFill>
                  <a:srgbClr val="C90000"/>
                </a:solidFill>
                <a:latin typeface="Arial"/>
                <a:cs typeface="Arial"/>
              </a:rPr>
              <a:t>MANNHEIM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 TEL.</a:t>
            </a:r>
            <a:r>
              <a:rPr lang="de-DE" sz="1352" spc="-4" dirty="0">
                <a:solidFill>
                  <a:srgbClr val="C90000"/>
                </a:solidFill>
                <a:latin typeface="Arial"/>
                <a:cs typeface="Arial"/>
              </a:rPr>
              <a:t>:</a:t>
            </a:r>
            <a:r>
              <a:rPr lang="de-DE" sz="1352" dirty="0">
                <a:solidFill>
                  <a:srgbClr val="C90000"/>
                </a:solidFill>
                <a:latin typeface="Arial"/>
                <a:cs typeface="Arial"/>
              </a:rPr>
              <a:t>	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+4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9</a:t>
            </a:r>
            <a:r>
              <a:rPr lang="de-DE" sz="1352" spc="8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62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1</a:t>
            </a:r>
            <a:r>
              <a:rPr lang="de-DE" sz="1352" spc="20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29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3</a:t>
            </a:r>
            <a:r>
              <a:rPr lang="de-DE" sz="1352" spc="24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6660</a:t>
            </a:r>
            <a:endParaRPr lang="de-DE" sz="1352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097" marR="4042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2" spc="-16" dirty="0">
                <a:solidFill>
                  <a:srgbClr val="C90000"/>
                </a:solidFill>
                <a:latin typeface="Arial"/>
                <a:cs typeface="Arial"/>
              </a:rPr>
              <a:t>MOBIL</a:t>
            </a:r>
            <a:r>
              <a:rPr lang="de-DE" sz="1352" spc="-4" dirty="0">
                <a:solidFill>
                  <a:srgbClr val="C90000"/>
                </a:solidFill>
                <a:latin typeface="Arial"/>
                <a:cs typeface="Arial"/>
              </a:rPr>
              <a:t>:</a:t>
            </a:r>
            <a:r>
              <a:rPr lang="de-DE" sz="1352" spc="16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+4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9</a:t>
            </a:r>
            <a:r>
              <a:rPr lang="de-DE" sz="1352" spc="8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16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2</a:t>
            </a:r>
            <a:r>
              <a:rPr lang="de-DE" sz="1352" spc="16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29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3</a:t>
            </a:r>
            <a:r>
              <a:rPr lang="de-DE" sz="1352" spc="16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</a:rPr>
              <a:t>9009</a:t>
            </a:r>
            <a:r>
              <a:rPr lang="de-DE" sz="1352" spc="-8" dirty="0">
                <a:solidFill>
                  <a:srgbClr val="C90000"/>
                </a:solidFill>
                <a:latin typeface="Arial"/>
                <a:cs typeface="Arial"/>
              </a:rPr>
              <a:t> 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  <a:hlinkClick r:id="rId3"/>
              </a:rPr>
              <a:t>CHRISTIAN.HUEB</a:t>
            </a:r>
            <a:r>
              <a:rPr lang="de-DE" sz="1352" spc="-4" dirty="0">
                <a:solidFill>
                  <a:srgbClr val="C90000"/>
                </a:solidFill>
                <a:latin typeface="Arial"/>
                <a:cs typeface="Arial"/>
                <a:hlinkClick r:id="rId3"/>
              </a:rPr>
              <a:t>E</a:t>
            </a:r>
            <a:r>
              <a:rPr lang="de-DE" sz="1352" spc="-12" dirty="0">
                <a:solidFill>
                  <a:srgbClr val="C90000"/>
                </a:solidFill>
                <a:latin typeface="Arial"/>
                <a:cs typeface="Arial"/>
                <a:hlinkClick r:id="rId4"/>
              </a:rPr>
              <a:t>L@MANNHEIM.DE</a:t>
            </a:r>
            <a:endParaRPr lang="de-DE" sz="1352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802020">
              <a:spcBef>
                <a:spcPts val="22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92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0097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2" spc="-16" dirty="0">
                <a:solidFill>
                  <a:srgbClr val="C90000"/>
                </a:solidFill>
                <a:latin typeface="Arial"/>
                <a:cs typeface="Arial"/>
                <a:hlinkClick r:id="rId5"/>
              </a:rPr>
              <a:t>WW</a:t>
            </a:r>
            <a:r>
              <a:rPr lang="de-DE" sz="1352" spc="-96" dirty="0">
                <a:solidFill>
                  <a:srgbClr val="C90000"/>
                </a:solidFill>
                <a:latin typeface="Arial"/>
                <a:cs typeface="Arial"/>
                <a:hlinkClick r:id="rId5"/>
              </a:rPr>
              <a:t>W</a:t>
            </a:r>
            <a:r>
              <a:rPr lang="de-DE" sz="1352" spc="-4" dirty="0">
                <a:solidFill>
                  <a:srgbClr val="C90000"/>
                </a:solidFill>
                <a:latin typeface="Arial"/>
                <a:cs typeface="Arial"/>
                <a:hlinkClick r:id="rId5"/>
              </a:rPr>
              <a:t>.</a:t>
            </a:r>
            <a:r>
              <a:rPr lang="de-DE" sz="1352" dirty="0">
                <a:solidFill>
                  <a:srgbClr val="C90000"/>
                </a:solidFill>
                <a:latin typeface="Arial"/>
                <a:cs typeface="Arial"/>
                <a:hlinkClick r:id="rId5"/>
              </a:rPr>
              <a:t> </a:t>
            </a:r>
            <a:r>
              <a:rPr lang="de-DE" sz="1352" spc="-12" dirty="0" smtClean="0">
                <a:solidFill>
                  <a:srgbClr val="C90000"/>
                </a:solidFill>
                <a:latin typeface="Arial"/>
                <a:cs typeface="Arial"/>
              </a:rPr>
              <a:t>MANNHEIM.DE</a:t>
            </a:r>
          </a:p>
          <a:p>
            <a:pPr marL="10097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52" spc="-12" dirty="0">
              <a:solidFill>
                <a:srgbClr val="C90000"/>
              </a:solidFill>
              <a:latin typeface="Arial"/>
              <a:cs typeface="Arial"/>
            </a:endParaRPr>
          </a:p>
          <a:p>
            <a:pPr marL="10097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2" dirty="0">
                <a:solidFill>
                  <a:srgbClr val="000000"/>
                </a:solidFill>
                <a:cs typeface="Arial"/>
                <a:hlinkClick r:id="rId6"/>
              </a:rPr>
              <a:t>https://</a:t>
            </a:r>
            <a:r>
              <a:rPr lang="de-DE" sz="1352" dirty="0" smtClean="0">
                <a:solidFill>
                  <a:srgbClr val="000000"/>
                </a:solidFill>
                <a:cs typeface="Arial"/>
                <a:hlinkClick r:id="rId6"/>
              </a:rPr>
              <a:t>www.local2030.org/vlrs</a:t>
            </a:r>
            <a:endParaRPr lang="de-DE" sz="1352" dirty="0" smtClean="0">
              <a:solidFill>
                <a:srgbClr val="000000"/>
              </a:solidFill>
              <a:cs typeface="Arial"/>
            </a:endParaRPr>
          </a:p>
          <a:p>
            <a:pPr marL="10097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52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6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A3E88-938F-D24B-895C-DCB8294D0F39}" type="slidenum">
              <a:rPr lang="de-DE" smtClean="0"/>
              <a:t>2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" y="498167"/>
            <a:ext cx="8563304" cy="6617099"/>
          </a:xfrm>
        </p:spPr>
      </p:pic>
    </p:spTree>
    <p:extLst>
      <p:ext uri="{BB962C8B-B14F-4D97-AF65-F5344CB8AC3E}">
        <p14:creationId xmlns:p14="http://schemas.microsoft.com/office/powerpoint/2010/main" val="2334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3230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Dialogue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citizens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4100418" y="3320387"/>
            <a:ext cx="2187156" cy="2187156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37" dirty="0" err="1" smtClean="0">
                <a:solidFill>
                  <a:schemeClr val="tx1"/>
                </a:solidFill>
              </a:rPr>
              <a:t>Climateneutrality</a:t>
            </a:r>
            <a:endParaRPr lang="en-US" sz="1637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732537" y="2185916"/>
            <a:ext cx="2105000" cy="2105000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37" dirty="0" err="1" smtClean="0">
                <a:solidFill>
                  <a:schemeClr val="tx1"/>
                </a:solidFill>
              </a:rPr>
              <a:t>Fairtrade</a:t>
            </a:r>
            <a:endParaRPr lang="en-US" sz="1637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145544" y="3380944"/>
            <a:ext cx="2547598" cy="2547598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7" dirty="0" smtClean="0">
                <a:solidFill>
                  <a:schemeClr val="tx1"/>
                </a:solidFill>
              </a:rPr>
              <a:t>Social Justice</a:t>
            </a:r>
            <a:endParaRPr lang="en-US" sz="163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/>
          <p:cNvSpPr txBox="1"/>
          <p:nvPr/>
        </p:nvSpPr>
        <p:spPr>
          <a:xfrm>
            <a:off x="7552216" y="6348162"/>
            <a:ext cx="2406015" cy="320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ctr" anchorCtr="0" compatLnSpc="1">
            <a:noAutofit/>
          </a:bodyPr>
          <a:lstStyle/>
          <a:p>
            <a:pPr algn="r"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24D83A-4820-447A-96AE-733AE2B09487}" type="slidenum">
              <a:rPr lang="de-DE" sz="1053">
                <a:solidFill>
                  <a:srgbClr val="898989"/>
                </a:solidFill>
                <a:latin typeface="Calibri"/>
              </a:rPr>
              <a:pPr algn="r" defTabSz="80202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de-DE" sz="1053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3" name="Textfeld 5"/>
          <p:cNvSpPr txBox="1"/>
          <p:nvPr/>
        </p:nvSpPr>
        <p:spPr>
          <a:xfrm>
            <a:off x="302163" y="1080368"/>
            <a:ext cx="4675272" cy="279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87" b="1" dirty="0" smtClean="0">
                <a:solidFill>
                  <a:srgbClr val="FF0000"/>
                </a:solidFill>
                <a:latin typeface="Calibri"/>
              </a:rPr>
              <a:t>DIGITISATION, INNOVATION AND SUSTAINABLE VALUE CREATION</a:t>
            </a:r>
            <a:endParaRPr lang="de-DE" sz="128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Textfeld 8"/>
          <p:cNvSpPr txBox="1"/>
          <p:nvPr/>
        </p:nvSpPr>
        <p:spPr>
          <a:xfrm>
            <a:off x="302163" y="1572598"/>
            <a:ext cx="4675272" cy="6207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69" b="1" i="1" dirty="0" smtClean="0">
                <a:solidFill>
                  <a:srgbClr val="000000"/>
                </a:solidFill>
                <a:latin typeface="Calibri"/>
              </a:rPr>
              <a:t>As a digital and innovative metropolis, Mannheim creates the conditions for companies of all sizes to realize diverse and sustainable value creation as well as to attract talent and skilled workers.</a:t>
            </a:r>
            <a:endParaRPr lang="de-DE" sz="1169" b="1" i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feld 9"/>
          <p:cNvSpPr txBox="1"/>
          <p:nvPr/>
        </p:nvSpPr>
        <p:spPr>
          <a:xfrm>
            <a:off x="413337" y="3184685"/>
            <a:ext cx="4564090" cy="836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marL="334169" indent="-334169" defTabSz="802020">
              <a:buClr>
                <a:srgbClr val="5B9BD5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8" dirty="0" smtClean="0">
                <a:solidFill>
                  <a:srgbClr val="000000"/>
                </a:solidFill>
                <a:latin typeface="Calibri"/>
              </a:rPr>
              <a:t>Digital Education for All </a:t>
            </a:r>
            <a:r>
              <a:rPr lang="en-US" sz="1228" dirty="0" err="1" smtClean="0">
                <a:solidFill>
                  <a:srgbClr val="000000"/>
                </a:solidFill>
                <a:latin typeface="Calibri"/>
              </a:rPr>
              <a:t>Mannheimers</a:t>
            </a:r>
            <a:r>
              <a:rPr lang="en-US" sz="1228" dirty="0" smtClean="0">
                <a:solidFill>
                  <a:srgbClr val="000000"/>
                </a:solidFill>
                <a:latin typeface="Calibri"/>
              </a:rPr>
              <a:t> Intelligent and Sustainable Mobility With E-Government Mannheim Exploits the Opportunities of Digitalization Smart Production and Creative Industries</a:t>
            </a:r>
            <a:endParaRPr lang="de-DE" sz="1228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feld 10"/>
          <p:cNvSpPr txBox="1"/>
          <p:nvPr/>
        </p:nvSpPr>
        <p:spPr>
          <a:xfrm>
            <a:off x="5589213" y="2706578"/>
            <a:ext cx="4654323" cy="279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87" b="1" dirty="0" smtClean="0">
                <a:solidFill>
                  <a:srgbClr val="FF0000"/>
                </a:solidFill>
                <a:latin typeface="Calibri"/>
              </a:rPr>
              <a:t>CLIMATE, ENVIRONMENT AND ALTERNATIVE MOBILITY</a:t>
            </a:r>
            <a:endParaRPr lang="de-DE" sz="128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feld 11"/>
          <p:cNvSpPr txBox="1"/>
          <p:nvPr/>
        </p:nvSpPr>
        <p:spPr>
          <a:xfrm>
            <a:off x="5589213" y="3195480"/>
            <a:ext cx="4650129" cy="440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defTabSz="80202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69" b="1" i="1" dirty="0" smtClean="0">
                <a:solidFill>
                  <a:srgbClr val="000000"/>
                </a:solidFill>
                <a:latin typeface="Calibri"/>
              </a:rPr>
              <a:t>Mannheim is a climate-friendly – climate-neutral – and resilient city that is a model for environmentally conscious living and acting.</a:t>
            </a:r>
            <a:endParaRPr lang="de-DE" sz="1169" b="1" i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feld 12"/>
          <p:cNvSpPr txBox="1"/>
          <p:nvPr/>
        </p:nvSpPr>
        <p:spPr>
          <a:xfrm>
            <a:off x="5589213" y="4804359"/>
            <a:ext cx="4654323" cy="1071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201" tIns="40100" rIns="80201" bIns="40100" anchor="t" anchorCtr="0" compatLnSpc="1">
            <a:spAutoFit/>
          </a:bodyPr>
          <a:lstStyle/>
          <a:p>
            <a:pPr marL="334169" indent="-334169" defTabSz="802020">
              <a:buClr>
                <a:srgbClr val="5B9BD5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87" dirty="0" smtClean="0">
                <a:solidFill>
                  <a:srgbClr val="000000"/>
                </a:solidFill>
                <a:latin typeface="Calibri"/>
              </a:rPr>
              <a:t>Low-emission mobility Urban green ness increases quality of life, guarantees a good climate and biodiversity Life on the water Mannheim as a climate-friendly ecosystem Climate protection alliance of the economy Education for sustainable development</a:t>
            </a:r>
            <a:endParaRPr lang="de-DE" sz="1287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57" y="2477172"/>
            <a:ext cx="631924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7" y="2477172"/>
            <a:ext cx="631924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41" y="2476442"/>
            <a:ext cx="631082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095" y="2476442"/>
            <a:ext cx="631498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fi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550" y="2477172"/>
            <a:ext cx="631498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fik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227" y="4501280"/>
            <a:ext cx="2845129" cy="1896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fik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9511" y="4026309"/>
            <a:ext cx="631498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fik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5871" y="4026309"/>
            <a:ext cx="631498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fik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0928" y="4026309"/>
            <a:ext cx="631924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fi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402" y="4026309"/>
            <a:ext cx="631498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fik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536" y="4026309"/>
            <a:ext cx="631924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fik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6056" y="4026309"/>
            <a:ext cx="631082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fik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3726" y="4026309"/>
            <a:ext cx="631498" cy="63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fik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1330" y="989333"/>
            <a:ext cx="2565878" cy="16439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079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156" y="935037"/>
            <a:ext cx="9792394" cy="2017501"/>
          </a:xfrm>
        </p:spPr>
        <p:txBody>
          <a:bodyPr/>
          <a:lstStyle/>
          <a:p>
            <a:r>
              <a:rPr lang="de-DE" dirty="0" smtClean="0"/>
              <a:t>WHAT IS A VLR?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 smtClean="0"/>
              <a:t>A report to the United Nations on the contribution of a municipality to achieving the UN's global sustainable development goals.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 smtClean="0"/>
              <a:t>Report on the state of sustainability of a municipality.</a:t>
            </a:r>
            <a:endParaRPr lang="de-DE" sz="7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3074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of the Mannheim VLRS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Introduction (SDGs, basics, etc.).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Presentation of Mannheim's strategic objectives and their relationship to the SDGs.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Projects to achieve goals.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Indicators.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Model resolution of the German City Association.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FAQ´s.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802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RELATED: EXAMPLE systematics at </a:t>
            </a:r>
            <a:br>
              <a:rPr lang="en-US" dirty="0" smtClean="0"/>
            </a:br>
            <a:r>
              <a:rPr lang="en-US" dirty="0" smtClean="0"/>
              <a:t>every STRATEGIC GOAL</a:t>
            </a:r>
            <a:endParaRPr lang="en-US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446349" y="7165007"/>
            <a:ext cx="1152128" cy="1146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692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2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5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7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0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27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52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78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03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F80B8-803C-4AB6-A8AE-01828F490E66}" type="slidenum">
              <a:rPr lang="de-DE" sz="936"/>
              <a:pPr/>
              <a:t>7</a:t>
            </a:fld>
            <a:endParaRPr lang="de-DE" sz="936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096" y="935038"/>
            <a:ext cx="4362077" cy="600298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50850" y="2340471"/>
            <a:ext cx="4895850" cy="2112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816296" eaLnBrk="1" fontAlgn="auto" latinLnBrk="0" hangingPunct="1">
              <a:lnSpc>
                <a:spcPct val="110000"/>
              </a:lnSpc>
              <a:spcBef>
                <a:spcPts val="470"/>
              </a:spcBef>
              <a:spcAft>
                <a:spcPts val="0"/>
              </a:spcAft>
              <a:buClr>
                <a:srgbClr val="C9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</a:rPr>
              <a:t>Front page on the seven strategic objective.  </a:t>
            </a:r>
          </a:p>
          <a:p>
            <a:pPr marL="171450" marR="0" lvl="0" indent="-171450" defTabSz="816296" eaLnBrk="1" fontAlgn="auto" latinLnBrk="0" hangingPunct="1">
              <a:lnSpc>
                <a:spcPct val="110000"/>
              </a:lnSpc>
              <a:spcBef>
                <a:spcPts val="470"/>
              </a:spcBef>
              <a:spcAft>
                <a:spcPts val="0"/>
              </a:spcAft>
              <a:buClr>
                <a:srgbClr val="C9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en-US" sz="1800" kern="0" dirty="0">
              <a:solidFill>
                <a:srgbClr val="141313"/>
              </a:solidFill>
            </a:endParaRPr>
          </a:p>
          <a:p>
            <a:pPr marL="171450" marR="0" lvl="0" indent="-171450" defTabSz="816296" eaLnBrk="1" fontAlgn="auto" latinLnBrk="0" hangingPunct="1">
              <a:lnSpc>
                <a:spcPct val="110000"/>
              </a:lnSpc>
              <a:spcBef>
                <a:spcPts val="470"/>
              </a:spcBef>
              <a:spcAft>
                <a:spcPts val="0"/>
              </a:spcAft>
              <a:buClr>
                <a:srgbClr val="C9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</a:rPr>
              <a:t>"Mannheim is a climate-friendly – climate-neutral – and resilient city that is a model for environmentally conscious living and acting.“</a:t>
            </a:r>
          </a:p>
          <a:p>
            <a:pPr marL="171450" marR="0" lvl="0" indent="-171450" defTabSz="816296" eaLnBrk="1" fontAlgn="auto" latinLnBrk="0" hangingPunct="1">
              <a:lnSpc>
                <a:spcPct val="110000"/>
              </a:lnSpc>
              <a:spcBef>
                <a:spcPts val="470"/>
              </a:spcBef>
              <a:spcAft>
                <a:spcPts val="0"/>
              </a:spcAft>
              <a:buClr>
                <a:srgbClr val="C9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57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Excerpts from the VLR</a:t>
            </a:r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450156" y="7216679"/>
            <a:ext cx="1152128" cy="1146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692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2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5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7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0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27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52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78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03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F80B8-803C-4AB6-A8AE-01828F490E66}" type="slidenum">
              <a:rPr lang="de-DE" sz="936"/>
              <a:pPr/>
              <a:t>8</a:t>
            </a:fld>
            <a:endParaRPr lang="de-DE" sz="936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680" y="400560"/>
            <a:ext cx="4752528" cy="669743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50850" y="2268463"/>
            <a:ext cx="4895850" cy="107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816296" eaLnBrk="1" fontAlgn="auto" latinLnBrk="0" hangingPunct="1">
              <a:lnSpc>
                <a:spcPct val="110000"/>
              </a:lnSpc>
              <a:spcBef>
                <a:spcPts val="470"/>
              </a:spcBef>
              <a:spcAft>
                <a:spcPts val="0"/>
              </a:spcAft>
              <a:buClr>
                <a:srgbClr val="C9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</a:rPr>
              <a:t>Content on the seven strategic objective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</a:rPr>
              <a:t>.</a:t>
            </a:r>
            <a:b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</a:rPr>
            </a:br>
            <a:endParaRPr kumimoji="0" lang="de-DE" sz="1800" b="0" i="0" u="none" strike="noStrike" kern="0" cap="none" spc="0" normalizeH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</a:endParaRPr>
          </a:p>
          <a:p>
            <a:pPr lvl="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84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Excerpts from the VLR</a:t>
            </a:r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406400" y="7158415"/>
            <a:ext cx="1152128" cy="1146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6926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2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5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76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701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627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552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78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403" algn="l" defTabSz="45692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EF80B8-803C-4AB6-A8AE-01828F490E66}" type="slidenum">
              <a:rPr lang="de-DE" sz="936"/>
              <a:pPr/>
              <a:t>9</a:t>
            </a:fld>
            <a:endParaRPr lang="de-DE" sz="936" dirty="0"/>
          </a:p>
        </p:txBody>
      </p:sp>
      <p:sp>
        <p:nvSpPr>
          <p:cNvPr id="8" name="Rechteck 7"/>
          <p:cNvSpPr/>
          <p:nvPr/>
        </p:nvSpPr>
        <p:spPr>
          <a:xfrm>
            <a:off x="450850" y="2340471"/>
            <a:ext cx="4895850" cy="10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141313"/>
                </a:solidFill>
              </a:rPr>
              <a:t>Exemplary strategies and projects to achieve the sixth strategic goal.</a:t>
            </a:r>
          </a:p>
          <a:p>
            <a:pPr marL="171450" lvl="0" indent="-171450" defTabSz="816296">
              <a:lnSpc>
                <a:spcPct val="110000"/>
              </a:lnSpc>
              <a:spcBef>
                <a:spcPts val="470"/>
              </a:spcBef>
              <a:buClr>
                <a:srgbClr val="C9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141313"/>
                </a:solidFill>
              </a:rPr>
              <a:t>Mannheim on course for climate protection.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67" y="935038"/>
            <a:ext cx="4349893" cy="61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c1c99cef3d3d27449e1995989d4d649d41b6"/>
</p:tagLst>
</file>

<file path=ppt/theme/theme1.xml><?xml version="1.0" encoding="utf-8"?>
<a:theme xmlns:a="http://schemas.openxmlformats.org/drawingml/2006/main" name="Larissa">
  <a:themeElements>
    <a:clrScheme name="Stadt Mannheim 1">
      <a:dk1>
        <a:srgbClr val="141313"/>
      </a:dk1>
      <a:lt1>
        <a:srgbClr val="FFFFFE"/>
      </a:lt1>
      <a:dk2>
        <a:srgbClr val="FFFFFE"/>
      </a:dk2>
      <a:lt2>
        <a:srgbClr val="141414"/>
      </a:lt2>
      <a:accent1>
        <a:srgbClr val="C90000"/>
      </a:accent1>
      <a:accent2>
        <a:srgbClr val="C0C1BF"/>
      </a:accent2>
      <a:accent3>
        <a:srgbClr val="97BE0D"/>
      </a:accent3>
      <a:accent4>
        <a:srgbClr val="0065A3"/>
      </a:accent4>
      <a:accent5>
        <a:srgbClr val="EB6A0A"/>
      </a:accent5>
      <a:accent6>
        <a:srgbClr val="C5005A"/>
      </a:accent6>
      <a:hlink>
        <a:srgbClr val="0065A3"/>
      </a:hlink>
      <a:folHlink>
        <a:srgbClr val="00A1F4"/>
      </a:folHlink>
    </a:clrScheme>
    <a:fontScheme name="Mannhei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Standarddesign.thmx</Template>
  <TotalTime>0</TotalTime>
  <Words>516</Words>
  <Application>Microsoft Office PowerPoint</Application>
  <PresentationFormat>Benutzerdefiniert</PresentationFormat>
  <Paragraphs>65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 Light</vt:lpstr>
      <vt:lpstr>Times New Roman</vt:lpstr>
      <vt:lpstr>Wingdings</vt:lpstr>
      <vt:lpstr>Larissa</vt:lpstr>
      <vt:lpstr>The Gambia - VLR INFORMATION SESSION WORKSHOP –    02 July 2021</vt:lpstr>
      <vt:lpstr>PowerPoint-Präsentation</vt:lpstr>
      <vt:lpstr>Dialogue with citizens</vt:lpstr>
      <vt:lpstr>PowerPoint-Präsentation</vt:lpstr>
      <vt:lpstr>WHAT IS A VLR?</vt:lpstr>
      <vt:lpstr>BUILDING of the Mannheim VLRS</vt:lpstr>
      <vt:lpstr>RELATED: EXAMPLE systematics at  every STRATEGIC GOAL</vt:lpstr>
      <vt:lpstr>Excerpts from the VLR</vt:lpstr>
      <vt:lpstr>Excerpts from the VLR</vt:lpstr>
      <vt:lpstr>Excerpts from the VLR</vt:lpstr>
      <vt:lpstr>OB Dr. Peter kurz AT THE HLPF in New york</vt:lpstr>
      <vt:lpstr>Advantages of a Voluntary local review, I</vt:lpstr>
      <vt:lpstr>Advantages of a Voluntary local review, II</vt:lpstr>
      <vt:lpstr>PowerPoint-Präsentation</vt:lpstr>
    </vt:vector>
  </TitlesOfParts>
  <Company>Stadt Mannheim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Stadt Mannheim</dc:creator>
  <cp:lastModifiedBy>Hübel, Christian 15</cp:lastModifiedBy>
  <cp:revision>194</cp:revision>
  <cp:lastPrinted>2020-11-12T13:30:52Z</cp:lastPrinted>
  <dcterms:created xsi:type="dcterms:W3CDTF">2015-04-30T05:25:49Z</dcterms:created>
  <dcterms:modified xsi:type="dcterms:W3CDTF">2021-07-02T11:29:50Z</dcterms:modified>
</cp:coreProperties>
</file>